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3" r:id="rId20"/>
    <p:sldId id="282" r:id="rId21"/>
    <p:sldId id="283" r:id="rId22"/>
    <p:sldId id="284" r:id="rId23"/>
    <p:sldId id="261" r:id="rId24"/>
    <p:sldId id="285" r:id="rId25"/>
    <p:sldId id="290" r:id="rId26"/>
    <p:sldId id="287" r:id="rId27"/>
    <p:sldId id="289" r:id="rId28"/>
    <p:sldId id="291" r:id="rId29"/>
    <p:sldId id="292" r:id="rId30"/>
    <p:sldId id="293" r:id="rId31"/>
    <p:sldId id="294" r:id="rId32"/>
    <p:sldId id="260" r:id="rId33"/>
    <p:sldId id="299" r:id="rId34"/>
    <p:sldId id="259" r:id="rId35"/>
    <p:sldId id="300" r:id="rId36"/>
    <p:sldId id="298" r:id="rId37"/>
    <p:sldId id="302" r:id="rId38"/>
    <p:sldId id="296" r:id="rId39"/>
    <p:sldId id="295" r:id="rId40"/>
    <p:sldId id="297" r:id="rId41"/>
    <p:sldId id="301" r:id="rId42"/>
    <p:sldId id="303" r:id="rId43"/>
    <p:sldId id="272" r:id="rId44"/>
    <p:sldId id="281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69" d="100"/>
          <a:sy n="69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5085184"/>
            <a:ext cx="6768752" cy="158417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79512" y="2132856"/>
            <a:ext cx="8784976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835697" y="228168"/>
            <a:ext cx="71287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276872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287413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7" y="228168"/>
            <a:ext cx="7128792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132856"/>
            <a:ext cx="8784976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D8E8D4E-E737-45E9-B791-B185D11E688A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A2DFE0C-069B-4045-AF83-AE39A3E1144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5085184"/>
            <a:ext cx="8856984" cy="1584176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Знатоки информатики - 2026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9696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48200" y="2132856"/>
            <a:ext cx="5095800" cy="417646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8.	</a:t>
            </a:r>
            <a:r>
              <a:rPr lang="ru-RU" sz="4500" b="1" dirty="0">
                <a:solidFill>
                  <a:schemeClr val="tx2"/>
                </a:solidFill>
              </a:rPr>
              <a:t>Любишь играть в компьютерные игры, люби и сам программировать.</a:t>
            </a:r>
          </a:p>
          <a:p>
            <a:endParaRPr lang="ru-RU" sz="4500" dirty="0"/>
          </a:p>
        </p:txBody>
      </p:sp>
      <p:pic>
        <p:nvPicPr>
          <p:cNvPr id="8194" name="Picture 2" descr="C:\Users\Юлия\Downloads\2ea34971069811f19b26167b99d039d8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3868688" cy="386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2132856"/>
            <a:ext cx="4968552" cy="4176464"/>
          </a:xfrm>
        </p:spPr>
        <p:txBody>
          <a:bodyPr>
            <a:normAutofit lnSpcReduction="10000"/>
          </a:bodyPr>
          <a:lstStyle/>
          <a:p>
            <a:pPr marL="914400" indent="-914400" algn="ctr">
              <a:buAutoNum type="arabicPeriod"/>
            </a:pPr>
            <a:r>
              <a:rPr lang="ru-RU" sz="4800" b="1" dirty="0" smtClean="0">
                <a:solidFill>
                  <a:schemeClr val="tx2"/>
                </a:solidFill>
              </a:rPr>
              <a:t>Информатике </a:t>
            </a:r>
            <a:r>
              <a:rPr lang="ru-RU" sz="4800" b="1" dirty="0">
                <a:solidFill>
                  <a:schemeClr val="tx2"/>
                </a:solidFill>
              </a:rPr>
              <a:t>учиться всегда пригодится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r>
              <a:rPr lang="ru-RU" sz="4800" b="1" dirty="0">
                <a:solidFill>
                  <a:schemeClr val="tx2"/>
                </a:solidFill>
              </a:rPr>
              <a:t>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Грамоте учиться всегда пригодится</a:t>
            </a:r>
          </a:p>
          <a:p>
            <a:endParaRPr lang="ru-RU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Юлия\Downloads\9aa10728069511f1bfc56ef739cff788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0"/>
          <a:stretch/>
        </p:blipFill>
        <p:spPr bwMode="auto">
          <a:xfrm>
            <a:off x="323527" y="2348880"/>
            <a:ext cx="36604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91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76192" y="2132856"/>
            <a:ext cx="4916288" cy="4176464"/>
          </a:xfrm>
        </p:spPr>
        <p:txBody>
          <a:bodyPr/>
          <a:lstStyle/>
          <a:p>
            <a:pPr marL="914400" indent="-914400" algn="ctr">
              <a:buAutoNum type="arabicPeriod" startAt="2"/>
            </a:pPr>
            <a:r>
              <a:rPr lang="ru-RU" sz="4800" b="1" dirty="0" smtClean="0">
                <a:solidFill>
                  <a:schemeClr val="tx2"/>
                </a:solidFill>
              </a:rPr>
              <a:t>Компьютер </a:t>
            </a:r>
            <a:r>
              <a:rPr lang="ru-RU" sz="4800" b="1" dirty="0">
                <a:solidFill>
                  <a:schemeClr val="tx2"/>
                </a:solidFill>
              </a:rPr>
              <a:t>памятью не испортишь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6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Кашу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маслом не испортишь</a:t>
            </a:r>
          </a:p>
          <a:p>
            <a:endParaRPr lang="ru-RU" dirty="0"/>
          </a:p>
        </p:txBody>
      </p:sp>
      <p:pic>
        <p:nvPicPr>
          <p:cNvPr id="2050" name="Picture 2" descr="C:\Users\Юлия\Downloads\d2088f33069511f18ee9dee06c88f845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539552" y="2204864"/>
            <a:ext cx="3436640" cy="315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06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132856"/>
            <a:ext cx="4896544" cy="4464496"/>
          </a:xfrm>
        </p:spPr>
        <p:txBody>
          <a:bodyPr>
            <a:normAutofit fontScale="92500" lnSpcReduction="10000"/>
          </a:bodyPr>
          <a:lstStyle/>
          <a:p>
            <a:pPr marL="914400" indent="-914400" algn="ctr">
              <a:buAutoNum type="arabicPeriod" startAt="3"/>
            </a:pPr>
            <a:r>
              <a:rPr lang="ru-RU" sz="4800" b="1" dirty="0" smtClean="0">
                <a:solidFill>
                  <a:schemeClr val="tx2"/>
                </a:solidFill>
              </a:rPr>
              <a:t>Скажи </a:t>
            </a:r>
            <a:r>
              <a:rPr lang="ru-RU" sz="4800" b="1" dirty="0">
                <a:solidFill>
                  <a:schemeClr val="tx2"/>
                </a:solidFill>
              </a:rPr>
              <a:t>мне, какой у тебя компьютер, и я скажу, кто ты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9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900" b="1" dirty="0" smtClean="0">
                <a:solidFill>
                  <a:schemeClr val="bg2">
                    <a:lumMod val="75000"/>
                  </a:schemeClr>
                </a:solidFill>
              </a:rPr>
              <a:t>Скажи </a:t>
            </a:r>
            <a:r>
              <a:rPr lang="ru-RU" sz="3900" b="1" dirty="0">
                <a:solidFill>
                  <a:schemeClr val="bg2">
                    <a:lumMod val="75000"/>
                  </a:schemeClr>
                </a:solidFill>
              </a:rPr>
              <a:t>мне, кто твой друг, и я скажу, кто ты</a:t>
            </a:r>
          </a:p>
        </p:txBody>
      </p:sp>
      <p:pic>
        <p:nvPicPr>
          <p:cNvPr id="3074" name="Picture 2" descr="C:\Users\Юлия\Downloads\79118e7e069611f1848e6ab47642f0cd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44"/>
          <a:stretch/>
        </p:blipFill>
        <p:spPr bwMode="auto">
          <a:xfrm>
            <a:off x="539551" y="2276872"/>
            <a:ext cx="338239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20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2132856"/>
            <a:ext cx="4464496" cy="4176464"/>
          </a:xfrm>
        </p:spPr>
        <p:txBody>
          <a:bodyPr/>
          <a:lstStyle/>
          <a:p>
            <a:pPr marL="914400" indent="-914400" algn="ctr">
              <a:buAutoNum type="arabicPeriod" startAt="4"/>
            </a:pPr>
            <a:r>
              <a:rPr lang="ru-RU" sz="4800" b="1" dirty="0" smtClean="0">
                <a:solidFill>
                  <a:schemeClr val="tx2"/>
                </a:solidFill>
              </a:rPr>
              <a:t>Бит </a:t>
            </a:r>
            <a:r>
              <a:rPr lang="ru-RU" sz="4800" b="1" dirty="0">
                <a:solidFill>
                  <a:schemeClr val="tx2"/>
                </a:solidFill>
              </a:rPr>
              <a:t>килобайт бережёт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6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Копейка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рубль бережёт</a:t>
            </a:r>
          </a:p>
          <a:p>
            <a:endParaRPr lang="ru-RU" dirty="0"/>
          </a:p>
        </p:txBody>
      </p:sp>
      <p:pic>
        <p:nvPicPr>
          <p:cNvPr id="4098" name="Picture 2" descr="C:\Users\Юлия\Downloads\fc338986069611f1a23c062c32a6c45a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"/>
          <a:stretch/>
        </p:blipFill>
        <p:spPr bwMode="auto">
          <a:xfrm>
            <a:off x="539552" y="1931439"/>
            <a:ext cx="4084712" cy="377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57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132856"/>
            <a:ext cx="4824536" cy="43204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5.	Подаренному компьютеру в системный блок не заглядывают.</a:t>
            </a:r>
          </a:p>
          <a:p>
            <a:endParaRPr lang="ru-RU" sz="36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Дарёному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коню в зубы не смотрят</a:t>
            </a:r>
          </a:p>
        </p:txBody>
      </p:sp>
      <p:pic>
        <p:nvPicPr>
          <p:cNvPr id="5122" name="Picture 2" descr="C:\Users\Юлия\Downloads\6f2fb965069711f1904f42e2c73ce582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"/>
          <a:stretch/>
        </p:blipFill>
        <p:spPr bwMode="auto">
          <a:xfrm>
            <a:off x="395536" y="2085845"/>
            <a:ext cx="3460679" cy="314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47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2132856"/>
            <a:ext cx="4464496" cy="4176464"/>
          </a:xfrm>
        </p:spPr>
        <p:txBody>
          <a:bodyPr>
            <a:normAutofit/>
          </a:bodyPr>
          <a:lstStyle/>
          <a:p>
            <a:pPr marL="914400" indent="-914400" algn="ctr">
              <a:buAutoNum type="arabicPeriod" startAt="6"/>
            </a:pPr>
            <a:r>
              <a:rPr lang="ru-RU" sz="4800" b="1" dirty="0" smtClean="0">
                <a:solidFill>
                  <a:schemeClr val="tx2"/>
                </a:solidFill>
              </a:rPr>
              <a:t>Программа </a:t>
            </a:r>
            <a:r>
              <a:rPr lang="ru-RU" sz="4800" b="1" dirty="0">
                <a:solidFill>
                  <a:schemeClr val="tx2"/>
                </a:solidFill>
              </a:rPr>
              <a:t>программиста боится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6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Дело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мастера боится. </a:t>
            </a:r>
          </a:p>
          <a:p>
            <a:endParaRPr lang="ru-RU" dirty="0"/>
          </a:p>
        </p:txBody>
      </p:sp>
      <p:pic>
        <p:nvPicPr>
          <p:cNvPr id="6147" name="Picture 3" descr="C:\Users\Юлия\Downloads\ae767161069711f1bb3d26f292196a99 (1)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9"/>
          <a:stretch/>
        </p:blipFill>
        <p:spPr bwMode="auto">
          <a:xfrm>
            <a:off x="395536" y="2276872"/>
            <a:ext cx="3652664" cy="342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0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7256" y="2132856"/>
            <a:ext cx="5105224" cy="4536504"/>
          </a:xfrm>
        </p:spPr>
        <p:txBody>
          <a:bodyPr>
            <a:normAutofit fontScale="92500" lnSpcReduction="10000"/>
          </a:bodyPr>
          <a:lstStyle/>
          <a:p>
            <a:pPr marL="914400" indent="-914400" algn="ctr">
              <a:buAutoNum type="arabicPeriod" startAt="7"/>
            </a:pPr>
            <a:r>
              <a:rPr lang="ru-RU" sz="4800" b="1" dirty="0" smtClean="0">
                <a:solidFill>
                  <a:schemeClr val="tx2"/>
                </a:solidFill>
              </a:rPr>
              <a:t>Что </a:t>
            </a:r>
            <a:r>
              <a:rPr lang="ru-RU" sz="4800" b="1" dirty="0">
                <a:solidFill>
                  <a:schemeClr val="tx2"/>
                </a:solidFill>
              </a:rPr>
              <a:t>напечатано принтером, не удалить и ножом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48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3900" b="1" dirty="0">
                <a:solidFill>
                  <a:schemeClr val="bg2">
                    <a:lumMod val="75000"/>
                  </a:schemeClr>
                </a:solidFill>
              </a:rPr>
              <a:t>Что написано пером, не вырубишь топором</a:t>
            </a:r>
          </a:p>
          <a:p>
            <a:endParaRPr lang="ru-RU" sz="21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Юлия\Downloads\e8812351069711f199c0ea1bcbe172fd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179512" y="2204864"/>
            <a:ext cx="3607744" cy="331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88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1694834"/>
            <a:ext cx="5724128" cy="5163166"/>
          </a:xfrm>
        </p:spPr>
        <p:txBody>
          <a:bodyPr>
            <a:normAutofit/>
          </a:bodyPr>
          <a:lstStyle/>
          <a:p>
            <a:pPr marL="914400" indent="-914400" algn="ctr">
              <a:buAutoNum type="arabicPeriod" startAt="8"/>
            </a:pPr>
            <a:r>
              <a:rPr lang="ru-RU" sz="4500" b="1" dirty="0" smtClean="0">
                <a:solidFill>
                  <a:schemeClr val="tx2"/>
                </a:solidFill>
              </a:rPr>
              <a:t>Любишь </a:t>
            </a:r>
            <a:r>
              <a:rPr lang="ru-RU" sz="4500" b="1" dirty="0">
                <a:solidFill>
                  <a:schemeClr val="tx2"/>
                </a:solidFill>
              </a:rPr>
              <a:t>играть в компьютерные игры, люби и сам </a:t>
            </a:r>
            <a:r>
              <a:rPr lang="ru-RU" sz="4500" b="1" dirty="0" smtClean="0">
                <a:solidFill>
                  <a:schemeClr val="tx2"/>
                </a:solidFill>
              </a:rPr>
              <a:t>программировать</a:t>
            </a:r>
            <a:endParaRPr lang="ru-RU" sz="4500" b="1" dirty="0">
              <a:solidFill>
                <a:schemeClr val="tx2"/>
              </a:solidFill>
            </a:endParaRPr>
          </a:p>
          <a:p>
            <a:pPr marL="914400" indent="-914400" algn="ctr">
              <a:buAutoNum type="arabicPeriod" startAt="8"/>
            </a:pPr>
            <a:endParaRPr lang="ru-RU" sz="45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Любишь кататься, люби и саночки возить</a:t>
            </a:r>
          </a:p>
          <a:p>
            <a:endParaRPr lang="ru-RU" sz="4500" dirty="0"/>
          </a:p>
        </p:txBody>
      </p:sp>
      <p:pic>
        <p:nvPicPr>
          <p:cNvPr id="8194" name="Picture 2" descr="C:\Users\Юлия\Downloads\2ea34971069811f19b26167b99d039d8.jf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3364632" cy="33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3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552728" cy="17728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«Шифровальный центр</a:t>
            </a:r>
            <a:r>
              <a:rPr lang="ru-RU" sz="4400" dirty="0" smtClean="0"/>
              <a:t>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10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Шифр Цезаря (сдвиг на 3 буквы)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44824"/>
            <a:ext cx="8964488" cy="4464496"/>
          </a:xfrm>
        </p:spPr>
        <p:txBody>
          <a:bodyPr>
            <a:noAutofit/>
          </a:bodyPr>
          <a:lstStyle/>
          <a:p>
            <a:r>
              <a:rPr lang="ru-RU" sz="2900" dirty="0" smtClean="0">
                <a:solidFill>
                  <a:schemeClr val="tx2"/>
                </a:solidFill>
              </a:rPr>
              <a:t>Берём </a:t>
            </a:r>
            <a:r>
              <a:rPr lang="ru-RU" sz="2900" dirty="0">
                <a:solidFill>
                  <a:schemeClr val="tx2"/>
                </a:solidFill>
              </a:rPr>
              <a:t>исходное </a:t>
            </a:r>
            <a:r>
              <a:rPr lang="ru-RU" sz="2900" dirty="0" smtClean="0">
                <a:solidFill>
                  <a:schemeClr val="tx2"/>
                </a:solidFill>
              </a:rPr>
              <a:t>слово =</a:t>
            </a:r>
            <a:r>
              <a:rPr lang="en-US" sz="2900" dirty="0" smtClean="0">
                <a:solidFill>
                  <a:schemeClr val="tx2"/>
                </a:solidFill>
              </a:rPr>
              <a:t>&gt;</a:t>
            </a:r>
            <a:r>
              <a:rPr lang="ru-RU" sz="2900" dirty="0" smtClean="0">
                <a:solidFill>
                  <a:schemeClr val="tx2"/>
                </a:solidFill>
              </a:rPr>
              <a:t> Смотрим </a:t>
            </a:r>
            <a:r>
              <a:rPr lang="ru-RU" sz="2900" dirty="0">
                <a:solidFill>
                  <a:schemeClr val="tx2"/>
                </a:solidFill>
              </a:rPr>
              <a:t>на первую букву =</a:t>
            </a:r>
            <a:r>
              <a:rPr lang="en-US" sz="2900" dirty="0">
                <a:solidFill>
                  <a:schemeClr val="tx2"/>
                </a:solidFill>
              </a:rPr>
              <a:t>&gt;</a:t>
            </a:r>
            <a:endParaRPr lang="ru-RU" sz="2900" dirty="0">
              <a:solidFill>
                <a:schemeClr val="tx2"/>
              </a:solidFill>
            </a:endParaRPr>
          </a:p>
          <a:p>
            <a:r>
              <a:rPr lang="ru-RU" sz="2900" dirty="0">
                <a:solidFill>
                  <a:schemeClr val="tx2"/>
                </a:solidFill>
              </a:rPr>
              <a:t>Считаем 3 буквы вперёд =</a:t>
            </a:r>
            <a:r>
              <a:rPr lang="en-US" sz="2900" dirty="0">
                <a:solidFill>
                  <a:schemeClr val="tx2"/>
                </a:solidFill>
              </a:rPr>
              <a:t>&gt;</a:t>
            </a:r>
            <a:r>
              <a:rPr lang="ru-RU" sz="2900" dirty="0">
                <a:solidFill>
                  <a:schemeClr val="tx2"/>
                </a:solidFill>
              </a:rPr>
              <a:t> </a:t>
            </a:r>
            <a:r>
              <a:rPr lang="ru-RU" sz="2900" dirty="0" smtClean="0">
                <a:solidFill>
                  <a:schemeClr val="tx2"/>
                </a:solidFill>
              </a:rPr>
              <a:t>Записываем </a:t>
            </a:r>
            <a:r>
              <a:rPr lang="ru-RU" sz="2900" dirty="0">
                <a:solidFill>
                  <a:schemeClr val="tx2"/>
                </a:solidFill>
              </a:rPr>
              <a:t>новую </a:t>
            </a:r>
            <a:r>
              <a:rPr lang="ru-RU" sz="2900" dirty="0" smtClean="0">
                <a:solidFill>
                  <a:schemeClr val="tx2"/>
                </a:solidFill>
              </a:rPr>
              <a:t>букву</a:t>
            </a:r>
          </a:p>
          <a:p>
            <a:endParaRPr lang="ru-RU" sz="2900" dirty="0">
              <a:solidFill>
                <a:schemeClr val="tx2"/>
              </a:solidFill>
            </a:endParaRPr>
          </a:p>
          <a:p>
            <a:r>
              <a:rPr lang="ru-RU" sz="2900" dirty="0" smtClean="0">
                <a:solidFill>
                  <a:schemeClr val="tx2"/>
                </a:solidFill>
              </a:rPr>
              <a:t>Буква </a:t>
            </a:r>
            <a:r>
              <a:rPr lang="ru-RU" sz="2900" dirty="0">
                <a:solidFill>
                  <a:schemeClr val="tx2"/>
                </a:solidFill>
              </a:rPr>
              <a:t>«А» → сдвигаем на 3 буквы → получается «</a:t>
            </a:r>
            <a:r>
              <a:rPr lang="ru-RU" sz="2900" dirty="0" smtClean="0">
                <a:solidFill>
                  <a:schemeClr val="tx2"/>
                </a:solidFill>
              </a:rPr>
              <a:t>Г»</a:t>
            </a:r>
          </a:p>
          <a:p>
            <a:r>
              <a:rPr lang="ru-RU" sz="2900" dirty="0" smtClean="0">
                <a:solidFill>
                  <a:schemeClr val="tx2"/>
                </a:solidFill>
              </a:rPr>
              <a:t>Буква </a:t>
            </a:r>
            <a:r>
              <a:rPr lang="ru-RU" sz="2900" dirty="0">
                <a:solidFill>
                  <a:schemeClr val="tx2"/>
                </a:solidFill>
              </a:rPr>
              <a:t>«Б» → сдвигаем на 3 буквы → получается «Д</a:t>
            </a:r>
            <a:r>
              <a:rPr lang="ru-RU" sz="2900" dirty="0" smtClean="0">
                <a:solidFill>
                  <a:schemeClr val="tx2"/>
                </a:solidFill>
              </a:rPr>
              <a:t>»</a:t>
            </a:r>
          </a:p>
          <a:p>
            <a:pPr algn="ctr"/>
            <a:r>
              <a:rPr lang="ru-RU" sz="29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>КОД  - НСЖ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</a:rPr>
              <a:t>ЯМА - </a:t>
            </a:r>
            <a:r>
              <a:rPr lang="ru-RU" sz="3200" b="1" dirty="0" smtClean="0">
                <a:solidFill>
                  <a:schemeClr val="tx2"/>
                </a:solidFill>
              </a:rPr>
              <a:t>ВПГ</a:t>
            </a:r>
            <a:endParaRPr lang="ru-RU" sz="3200" dirty="0">
              <a:solidFill>
                <a:schemeClr val="tx2"/>
              </a:solidFill>
            </a:endParaRPr>
          </a:p>
          <a:p>
            <a:r>
              <a:rPr lang="ru-RU" sz="2900" dirty="0" smtClean="0">
                <a:solidFill>
                  <a:schemeClr val="tx2"/>
                </a:solidFill>
              </a:rPr>
              <a:t>Когда </a:t>
            </a:r>
            <a:r>
              <a:rPr lang="ru-RU" sz="2900" dirty="0">
                <a:solidFill>
                  <a:schemeClr val="tx2"/>
                </a:solidFill>
              </a:rPr>
              <a:t>доходим до конца алфавита, продолжаем счёт с </a:t>
            </a:r>
            <a:r>
              <a:rPr lang="ru-RU" sz="2900" dirty="0" smtClean="0">
                <a:solidFill>
                  <a:schemeClr val="tx2"/>
                </a:solidFill>
              </a:rPr>
              <a:t>начала</a:t>
            </a:r>
            <a:endParaRPr lang="ru-RU" sz="2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Цифровая</a:t>
            </a:r>
            <a:r>
              <a:rPr lang="ru-RU" sz="4400" dirty="0"/>
              <a:t> </a:t>
            </a:r>
            <a:r>
              <a:rPr lang="ru-RU" sz="4400" dirty="0" smtClean="0"/>
              <a:t>идентичность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132856"/>
            <a:ext cx="8568952" cy="4176464"/>
          </a:xfrm>
        </p:spPr>
        <p:txBody>
          <a:bodyPr>
            <a:normAutofit fontScale="92500"/>
          </a:bodyPr>
          <a:lstStyle/>
          <a:p>
            <a:pPr lvl="0"/>
            <a:r>
              <a:rPr lang="ru-RU" sz="3100" b="1" dirty="0" smtClean="0">
                <a:solidFill>
                  <a:schemeClr val="tx2"/>
                </a:solidFill>
              </a:rPr>
              <a:t>Оригинальное </a:t>
            </a:r>
            <a:r>
              <a:rPr lang="ru-RU" sz="3100" b="1" dirty="0">
                <a:solidFill>
                  <a:schemeClr val="tx2"/>
                </a:solidFill>
              </a:rPr>
              <a:t>название команды</a:t>
            </a:r>
            <a:r>
              <a:rPr lang="ru-RU" sz="3100" dirty="0">
                <a:solidFill>
                  <a:schemeClr val="tx2"/>
                </a:solidFill>
              </a:rPr>
              <a:t>, связанное с </a:t>
            </a:r>
            <a:r>
              <a:rPr lang="ru-RU" sz="3100" dirty="0" smtClean="0">
                <a:solidFill>
                  <a:schemeClr val="tx2"/>
                </a:solidFill>
              </a:rPr>
              <a:t>информатикой.</a:t>
            </a:r>
            <a:endParaRPr lang="ru-RU" sz="3100" dirty="0">
              <a:solidFill>
                <a:schemeClr val="tx2"/>
              </a:solidFill>
            </a:endParaRPr>
          </a:p>
          <a:p>
            <a:pPr lvl="0"/>
            <a:r>
              <a:rPr lang="ru-RU" sz="3100" b="1" dirty="0">
                <a:solidFill>
                  <a:schemeClr val="tx2"/>
                </a:solidFill>
              </a:rPr>
              <a:t>Яркий девиз</a:t>
            </a:r>
            <a:r>
              <a:rPr lang="ru-RU" sz="3100" dirty="0">
                <a:solidFill>
                  <a:schemeClr val="tx2"/>
                </a:solidFill>
              </a:rPr>
              <a:t>, отражающий дух </a:t>
            </a:r>
            <a:r>
              <a:rPr lang="ru-RU" sz="3100" dirty="0" smtClean="0">
                <a:solidFill>
                  <a:schemeClr val="tx2"/>
                </a:solidFill>
              </a:rPr>
              <a:t>команды.</a:t>
            </a:r>
            <a:endParaRPr lang="ru-RU" sz="3100" dirty="0">
              <a:solidFill>
                <a:schemeClr val="tx2"/>
              </a:solidFill>
            </a:endParaRPr>
          </a:p>
          <a:p>
            <a:pPr lvl="0"/>
            <a:r>
              <a:rPr lang="ru-RU" sz="3100" b="1" dirty="0">
                <a:solidFill>
                  <a:schemeClr val="tx2"/>
                </a:solidFill>
              </a:rPr>
              <a:t>Уникальную эмблему</a:t>
            </a:r>
            <a:r>
              <a:rPr lang="ru-RU" sz="3100" dirty="0">
                <a:solidFill>
                  <a:schemeClr val="tx2"/>
                </a:solidFill>
              </a:rPr>
              <a:t> в виде простого </a:t>
            </a:r>
            <a:r>
              <a:rPr lang="ru-RU" sz="3100" dirty="0" smtClean="0">
                <a:solidFill>
                  <a:schemeClr val="tx2"/>
                </a:solidFill>
              </a:rPr>
              <a:t>рисунка.</a:t>
            </a:r>
            <a:endParaRPr lang="ru-RU" sz="3100" dirty="0">
              <a:solidFill>
                <a:schemeClr val="tx2"/>
              </a:solidFill>
            </a:endParaRPr>
          </a:p>
          <a:p>
            <a:pPr algn="ctr"/>
            <a:r>
              <a:rPr lang="ru-RU" sz="3100" dirty="0" smtClean="0">
                <a:solidFill>
                  <a:schemeClr val="tx2"/>
                </a:solidFill>
              </a:rPr>
              <a:t>Можно </a:t>
            </a:r>
            <a:r>
              <a:rPr lang="ru-RU" sz="3100" dirty="0">
                <a:solidFill>
                  <a:schemeClr val="tx2"/>
                </a:solidFill>
              </a:rPr>
              <a:t>использовать:</a:t>
            </a:r>
          </a:p>
          <a:p>
            <a:r>
              <a:rPr lang="ru-RU" sz="3100" dirty="0">
                <a:solidFill>
                  <a:schemeClr val="tx2"/>
                </a:solidFill>
              </a:rPr>
              <a:t>Компьютерные </a:t>
            </a:r>
            <a:r>
              <a:rPr lang="ru-RU" sz="3100" dirty="0" smtClean="0">
                <a:solidFill>
                  <a:schemeClr val="tx2"/>
                </a:solidFill>
              </a:rPr>
              <a:t>термины               Названия </a:t>
            </a:r>
            <a:r>
              <a:rPr lang="ru-RU" sz="3100" dirty="0">
                <a:solidFill>
                  <a:schemeClr val="tx2"/>
                </a:solidFill>
              </a:rPr>
              <a:t>устройств</a:t>
            </a:r>
          </a:p>
          <a:p>
            <a:pPr lvl="0"/>
            <a:endParaRPr lang="ru-RU" sz="3100" dirty="0">
              <a:solidFill>
                <a:schemeClr val="tx2"/>
              </a:solidFill>
            </a:endParaRPr>
          </a:p>
          <a:p>
            <a:r>
              <a:rPr lang="ru-RU" sz="3100" dirty="0" smtClean="0">
                <a:solidFill>
                  <a:schemeClr val="tx2"/>
                </a:solidFill>
              </a:rPr>
              <a:t>Алгоритмы </a:t>
            </a:r>
            <a:r>
              <a:rPr lang="ru-RU" sz="3100" dirty="0">
                <a:solidFill>
                  <a:schemeClr val="tx2"/>
                </a:solidFill>
              </a:rPr>
              <a:t>и </a:t>
            </a:r>
            <a:r>
              <a:rPr lang="ru-RU" sz="3100" dirty="0" smtClean="0">
                <a:solidFill>
                  <a:schemeClr val="tx2"/>
                </a:solidFill>
              </a:rPr>
              <a:t>программы                    Символы </a:t>
            </a:r>
            <a:r>
              <a:rPr lang="ru-RU" sz="3100" dirty="0">
                <a:solidFill>
                  <a:schemeClr val="tx2"/>
                </a:solidFill>
              </a:rPr>
              <a:t>и знаки</a:t>
            </a:r>
          </a:p>
          <a:p>
            <a:pPr lvl="0"/>
            <a:endParaRPr lang="ru-RU" sz="31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7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552728" cy="17728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/>
              <a:t>«Шифровальный центр</a:t>
            </a:r>
            <a:r>
              <a:rPr lang="ru-RU" sz="4400" dirty="0" smtClean="0"/>
              <a:t>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10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Шифр Цезаря (сдвиг на 3 буквы)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44824"/>
            <a:ext cx="8568952" cy="4464496"/>
          </a:xfrm>
        </p:spPr>
        <p:txBody>
          <a:bodyPr>
            <a:noAutofit/>
          </a:bodyPr>
          <a:lstStyle/>
          <a:p>
            <a:pPr algn="ctr"/>
            <a:endParaRPr lang="ru-RU" sz="40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НОБЪ </a:t>
            </a:r>
            <a:r>
              <a:rPr lang="ru-RU" sz="4000" b="1" dirty="0">
                <a:solidFill>
                  <a:schemeClr val="tx2"/>
                </a:solidFill>
              </a:rPr>
              <a:t>Н ТСДЗЖЗ — КРГРЛВ Л ОСЁЛНГ</a:t>
            </a:r>
          </a:p>
          <a:p>
            <a:pPr algn="ctr"/>
            <a:endParaRPr lang="ru-RU" sz="40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accent2"/>
                </a:solidFill>
              </a:rPr>
              <a:t>КЛЮЧ </a:t>
            </a:r>
            <a:r>
              <a:rPr lang="ru-RU" sz="4000" b="1" dirty="0">
                <a:solidFill>
                  <a:schemeClr val="accent2"/>
                </a:solidFill>
              </a:rPr>
              <a:t>К ПОБЕДЕ — ЗНАНИЯ И ЛОГИКА</a:t>
            </a:r>
          </a:p>
          <a:p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7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552728" cy="1772816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«Шифровальный центр</a:t>
            </a:r>
            <a:r>
              <a:rPr lang="ru-RU" sz="4400" dirty="0" smtClean="0"/>
              <a:t>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1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АЗБУКА МОРЗЕ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218976"/>
            <a:ext cx="8568952" cy="109034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Давайте зашифруем слово </a:t>
            </a:r>
            <a:r>
              <a:rPr lang="ru-RU" sz="4000" b="1" dirty="0">
                <a:solidFill>
                  <a:schemeClr val="tx2"/>
                </a:solidFill>
              </a:rPr>
              <a:t>«ИНФОРМАТИКА» </a:t>
            </a:r>
            <a:r>
              <a:rPr lang="ru-RU" sz="2800" dirty="0">
                <a:solidFill>
                  <a:schemeClr val="tx2"/>
                </a:solidFill>
              </a:rPr>
              <a:t>с помощью азбуки </a:t>
            </a:r>
            <a:r>
              <a:rPr lang="ru-RU" sz="2800" dirty="0" smtClean="0">
                <a:solidFill>
                  <a:schemeClr val="tx2"/>
                </a:solidFill>
              </a:rPr>
              <a:t>Морзе</a:t>
            </a:r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2" t="9167" r="8333"/>
          <a:stretch/>
        </p:blipFill>
        <p:spPr bwMode="auto">
          <a:xfrm>
            <a:off x="202116" y="1906608"/>
            <a:ext cx="404169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1533" y="190660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tx2"/>
                </a:solidFill>
              </a:rPr>
              <a:t>М </a:t>
            </a:r>
            <a:r>
              <a:rPr lang="ru-RU" sz="3200" dirty="0" smtClean="0">
                <a:solidFill>
                  <a:schemeClr val="tx2"/>
                </a:solidFill>
              </a:rPr>
              <a:t>→     </a:t>
            </a:r>
            <a:r>
              <a:rPr lang="ru-RU" sz="3200" dirty="0">
                <a:solidFill>
                  <a:schemeClr val="tx2"/>
                </a:solidFill>
              </a:rPr>
              <a:t>— — 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И </a:t>
            </a:r>
            <a:r>
              <a:rPr lang="ru-RU" sz="3200" dirty="0">
                <a:solidFill>
                  <a:schemeClr val="tx2"/>
                </a:solidFill>
              </a:rPr>
              <a:t>→ </a:t>
            </a:r>
            <a:r>
              <a:rPr lang="ru-RU" sz="3200" dirty="0" smtClean="0">
                <a:solidFill>
                  <a:schemeClr val="tx2"/>
                </a:solidFill>
              </a:rPr>
              <a:t>    • </a:t>
            </a:r>
            <a:r>
              <a:rPr lang="ru-RU" sz="3200" dirty="0">
                <a:solidFill>
                  <a:schemeClr val="tx2"/>
                </a:solidFill>
              </a:rPr>
              <a:t>• 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Р </a:t>
            </a:r>
            <a:r>
              <a:rPr lang="ru-RU" sz="3200" dirty="0">
                <a:solidFill>
                  <a:schemeClr val="tx2"/>
                </a:solidFill>
              </a:rPr>
              <a:t>→ </a:t>
            </a:r>
            <a:r>
              <a:rPr lang="ru-RU" sz="3200" dirty="0" smtClean="0">
                <a:solidFill>
                  <a:schemeClr val="tx2"/>
                </a:solidFill>
              </a:rPr>
              <a:t>     • </a:t>
            </a:r>
            <a:r>
              <a:rPr lang="ru-RU" sz="3200" dirty="0">
                <a:solidFill>
                  <a:schemeClr val="tx2"/>
                </a:solidFill>
              </a:rPr>
              <a:t>— </a:t>
            </a:r>
            <a:r>
              <a:rPr lang="ru-RU" sz="3200" dirty="0" smtClean="0">
                <a:solidFill>
                  <a:schemeClr val="tx2"/>
                </a:solidFill>
              </a:rPr>
              <a:t>•</a:t>
            </a:r>
            <a:endParaRPr lang="ru-RU" sz="3200" dirty="0">
              <a:solidFill>
                <a:schemeClr val="tx2"/>
              </a:solidFill>
            </a:endParaRPr>
          </a:p>
          <a:p>
            <a:r>
              <a:rPr lang="ru-RU" sz="3200" dirty="0">
                <a:solidFill>
                  <a:schemeClr val="tx2"/>
                </a:solidFill>
              </a:rPr>
              <a:t>Полное зашифрованное слово:</a:t>
            </a:r>
          </a:p>
          <a:p>
            <a:r>
              <a:rPr lang="ru-RU" sz="3200" dirty="0">
                <a:solidFill>
                  <a:schemeClr val="tx2"/>
                </a:solidFill>
              </a:rPr>
              <a:t>— — • • • — •</a:t>
            </a:r>
          </a:p>
        </p:txBody>
      </p:sp>
    </p:spTree>
    <p:extLst>
      <p:ext uri="{BB962C8B-B14F-4D97-AF65-F5344CB8AC3E}">
        <p14:creationId xmlns:p14="http://schemas.microsoft.com/office/powerpoint/2010/main" val="13993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552728" cy="1772816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«Шифровальный центр</a:t>
            </a:r>
            <a:r>
              <a:rPr lang="ru-RU" sz="4400" dirty="0" smtClean="0"/>
              <a:t>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1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АЗБУКА МОРЗЕ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8928992" cy="446449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Расшифровка </a:t>
            </a:r>
            <a:r>
              <a:rPr lang="ru-RU" sz="3200" dirty="0">
                <a:solidFill>
                  <a:schemeClr val="tx2"/>
                </a:solidFill>
              </a:rPr>
              <a:t>по буквам</a:t>
            </a:r>
            <a:r>
              <a:rPr lang="ru-RU" sz="3200" dirty="0" smtClean="0">
                <a:solidFill>
                  <a:schemeClr val="tx2"/>
                </a:solidFill>
              </a:rPr>
              <a:t>:</a:t>
            </a:r>
            <a:endParaRPr lang="ru-RU" sz="3200" dirty="0">
              <a:solidFill>
                <a:schemeClr val="tx2"/>
              </a:solidFill>
            </a:endParaRPr>
          </a:p>
          <a:p>
            <a:r>
              <a:rPr lang="ru-RU" sz="3200" dirty="0">
                <a:solidFill>
                  <a:schemeClr val="tx2"/>
                </a:solidFill>
              </a:rPr>
              <a:t>И </a:t>
            </a:r>
            <a:r>
              <a:rPr lang="ru-RU" sz="3200" dirty="0" smtClean="0">
                <a:solidFill>
                  <a:schemeClr val="tx2"/>
                </a:solidFill>
              </a:rPr>
              <a:t>• •     Н  </a:t>
            </a:r>
            <a:r>
              <a:rPr lang="ru-RU" sz="3200" dirty="0">
                <a:solidFill>
                  <a:schemeClr val="tx2"/>
                </a:solidFill>
              </a:rPr>
              <a:t>— </a:t>
            </a:r>
            <a:r>
              <a:rPr lang="ru-RU" sz="3200" dirty="0" smtClean="0">
                <a:solidFill>
                  <a:schemeClr val="tx2"/>
                </a:solidFill>
              </a:rPr>
              <a:t>•      Ф • </a:t>
            </a:r>
            <a:r>
              <a:rPr lang="ru-RU" sz="3200" dirty="0">
                <a:solidFill>
                  <a:schemeClr val="tx2"/>
                </a:solidFill>
              </a:rPr>
              <a:t>• — </a:t>
            </a:r>
            <a:r>
              <a:rPr lang="ru-RU" sz="3200" dirty="0" smtClean="0">
                <a:solidFill>
                  <a:schemeClr val="tx2"/>
                </a:solidFill>
              </a:rPr>
              <a:t>•    </a:t>
            </a:r>
            <a:r>
              <a:rPr lang="ru-RU" sz="3200" dirty="0">
                <a:solidFill>
                  <a:schemeClr val="tx2"/>
                </a:solidFill>
              </a:rPr>
              <a:t>О — — — </a:t>
            </a:r>
            <a:endParaRPr lang="ru-RU" sz="3200" dirty="0" smtClean="0">
              <a:solidFill>
                <a:schemeClr val="tx2"/>
              </a:solidFill>
            </a:endParaRPr>
          </a:p>
          <a:p>
            <a:r>
              <a:rPr lang="ru-RU" sz="3200" dirty="0" smtClean="0">
                <a:solidFill>
                  <a:schemeClr val="tx2"/>
                </a:solidFill>
              </a:rPr>
              <a:t>Р  </a:t>
            </a:r>
            <a:r>
              <a:rPr lang="ru-RU" sz="3200" dirty="0">
                <a:solidFill>
                  <a:schemeClr val="tx2"/>
                </a:solidFill>
              </a:rPr>
              <a:t>• — •     М 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— — А  • —     Т  —</a:t>
            </a:r>
          </a:p>
          <a:p>
            <a:r>
              <a:rPr lang="ru-RU" sz="3200" dirty="0">
                <a:solidFill>
                  <a:schemeClr val="tx2"/>
                </a:solidFill>
              </a:rPr>
              <a:t>И  • •      К — • —     А  • —</a:t>
            </a:r>
          </a:p>
          <a:p>
            <a:endParaRPr lang="ru-RU" sz="3200" dirty="0">
              <a:solidFill>
                <a:schemeClr val="tx2"/>
              </a:solidFill>
            </a:endParaRPr>
          </a:p>
          <a:p>
            <a:r>
              <a:rPr lang="ru-RU" sz="3200" dirty="0">
                <a:solidFill>
                  <a:schemeClr val="tx2"/>
                </a:solidFill>
              </a:rPr>
              <a:t>Полное зашифрованное слово:</a:t>
            </a:r>
          </a:p>
          <a:p>
            <a:r>
              <a:rPr lang="ru-RU" sz="3200" dirty="0">
                <a:solidFill>
                  <a:schemeClr val="tx2"/>
                </a:solidFill>
              </a:rPr>
              <a:t>• • — • • — • — — — • — • — — • — — • • — • —</a:t>
            </a: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7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496855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Правила цифрового поиска:</a:t>
            </a:r>
          </a:p>
          <a:p>
            <a:pPr lvl="0"/>
            <a:r>
              <a:rPr lang="ru-RU" sz="3200" dirty="0" smtClean="0">
                <a:solidFill>
                  <a:schemeClr val="tx2"/>
                </a:solidFill>
              </a:rPr>
              <a:t>Найти ответ на </a:t>
            </a:r>
            <a:r>
              <a:rPr lang="ru-RU" sz="3200" dirty="0">
                <a:solidFill>
                  <a:schemeClr val="tx2"/>
                </a:solidFill>
              </a:rPr>
              <a:t> </a:t>
            </a:r>
            <a:r>
              <a:rPr lang="ru-RU" sz="3200" dirty="0" smtClean="0">
                <a:solidFill>
                  <a:schemeClr val="tx2"/>
                </a:solidFill>
              </a:rPr>
              <a:t>9</a:t>
            </a:r>
            <a:r>
              <a:rPr lang="ru-RU" sz="3200" dirty="0">
                <a:solidFill>
                  <a:schemeClr val="tx2"/>
                </a:solidFill>
              </a:rPr>
              <a:t> интересных вопросов</a:t>
            </a:r>
          </a:p>
          <a:p>
            <a:pPr lvl="0"/>
            <a:r>
              <a:rPr lang="ru-RU" sz="3200" dirty="0">
                <a:solidFill>
                  <a:schemeClr val="tx2"/>
                </a:solidFill>
              </a:rPr>
              <a:t>За каждый правильный ответ — </a:t>
            </a:r>
            <a:r>
              <a:rPr lang="ru-RU" sz="3200" b="1" dirty="0">
                <a:solidFill>
                  <a:schemeClr val="tx2"/>
                </a:solidFill>
              </a:rPr>
              <a:t>1 балл</a:t>
            </a:r>
            <a:endParaRPr lang="ru-RU" sz="3200" dirty="0">
              <a:solidFill>
                <a:schemeClr val="tx2"/>
              </a:solidFill>
            </a:endParaRPr>
          </a:p>
          <a:p>
            <a:pPr lvl="0"/>
            <a:r>
              <a:rPr lang="ru-RU" sz="3200" dirty="0">
                <a:solidFill>
                  <a:schemeClr val="tx2"/>
                </a:solidFill>
              </a:rPr>
              <a:t>Время на поиск всех ответов — </a:t>
            </a:r>
            <a:r>
              <a:rPr lang="ru-RU" sz="3200" b="1" dirty="0">
                <a:solidFill>
                  <a:schemeClr val="tx2"/>
                </a:solidFill>
              </a:rPr>
              <a:t>10 минут</a:t>
            </a:r>
            <a:endParaRPr lang="ru-RU" sz="3200" dirty="0">
              <a:solidFill>
                <a:schemeClr val="tx2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Важные</a:t>
            </a:r>
            <a:r>
              <a:rPr lang="ru-RU" sz="3200" b="1" dirty="0">
                <a:solidFill>
                  <a:schemeClr val="tx2"/>
                </a:solidFill>
              </a:rPr>
              <a:t> напоминания:</a:t>
            </a:r>
          </a:p>
          <a:p>
            <a:pPr lvl="0"/>
            <a:r>
              <a:rPr lang="ru-RU" sz="3200" dirty="0">
                <a:solidFill>
                  <a:schemeClr val="tx2"/>
                </a:solidFill>
              </a:rPr>
              <a:t>Не переходите по подозрительным ссылкам</a:t>
            </a:r>
          </a:p>
          <a:p>
            <a:pPr lvl="0"/>
            <a:r>
              <a:rPr lang="ru-RU" sz="3200" dirty="0">
                <a:solidFill>
                  <a:schemeClr val="tx2"/>
                </a:solidFill>
              </a:rPr>
              <a:t>Используйте только проверенные источники</a:t>
            </a:r>
          </a:p>
          <a:p>
            <a:pPr lvl="0"/>
            <a:r>
              <a:rPr lang="ru-RU" sz="3200" dirty="0">
                <a:solidFill>
                  <a:schemeClr val="tx2"/>
                </a:solidFill>
              </a:rPr>
              <a:t>Записывайте ответы чётко и </a:t>
            </a:r>
            <a:r>
              <a:rPr lang="ru-RU" sz="3200" dirty="0" smtClean="0">
                <a:solidFill>
                  <a:schemeClr val="tx2"/>
                </a:solidFill>
              </a:rPr>
              <a:t>разборчиво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496855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2</a:t>
            </a:r>
            <a:r>
              <a:rPr lang="ru-RU" sz="3200" dirty="0">
                <a:solidFill>
                  <a:schemeClr val="tx2"/>
                </a:solidFill>
              </a:rPr>
              <a:t>.	</a:t>
            </a:r>
            <a:r>
              <a:rPr lang="ru-RU" sz="3200" b="1" dirty="0">
                <a:solidFill>
                  <a:schemeClr val="tx2"/>
                </a:solidFill>
              </a:rPr>
              <a:t>Какой был первый высокоуровневый язык </a:t>
            </a:r>
            <a:r>
              <a:rPr lang="ru-RU" sz="3200" b="1" dirty="0" smtClean="0">
                <a:solidFill>
                  <a:schemeClr val="tx2"/>
                </a:solidFill>
              </a:rPr>
              <a:t>программирования?</a:t>
            </a:r>
            <a:endParaRPr lang="ru-RU" sz="3200" b="1" dirty="0">
              <a:solidFill>
                <a:schemeClr val="tx2"/>
              </a:solidFill>
            </a:endParaRPr>
          </a:p>
          <a:p>
            <a:r>
              <a:rPr lang="ru-RU" sz="3200" dirty="0" err="1">
                <a:solidFill>
                  <a:schemeClr val="tx2"/>
                </a:solidFill>
              </a:rPr>
              <a:t>Fortran</a:t>
            </a:r>
            <a:r>
              <a:rPr lang="ru-RU" sz="3200" dirty="0">
                <a:solidFill>
                  <a:schemeClr val="tx2"/>
                </a:solidFill>
              </a:rPr>
              <a:t> — первый высокоуровневый язык программирования, получивший практическое применение, имеющий транслятор и испытавший дальнейшее развитие. </a:t>
            </a:r>
            <a:endParaRPr lang="ru-RU" sz="3200" dirty="0" smtClean="0">
              <a:solidFill>
                <a:schemeClr val="tx2"/>
              </a:solidFill>
            </a:endParaRPr>
          </a:p>
          <a:p>
            <a:r>
              <a:rPr lang="ru-RU" sz="3200" dirty="0" smtClean="0">
                <a:solidFill>
                  <a:schemeClr val="tx2"/>
                </a:solidFill>
              </a:rPr>
              <a:t>Название </a:t>
            </a:r>
            <a:r>
              <a:rPr lang="ru-RU" sz="3200" dirty="0">
                <a:solidFill>
                  <a:schemeClr val="tx2"/>
                </a:solidFill>
              </a:rPr>
              <a:t>— </a:t>
            </a:r>
            <a:r>
              <a:rPr lang="ru-RU" sz="3200" dirty="0" smtClean="0">
                <a:solidFill>
                  <a:schemeClr val="tx2"/>
                </a:solidFill>
              </a:rPr>
              <a:t>сокращение от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FORmula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TRANslator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endParaRPr lang="ru-RU" sz="3200" dirty="0" smtClean="0">
              <a:solidFill>
                <a:schemeClr val="tx2"/>
              </a:solidFill>
            </a:endParaRPr>
          </a:p>
          <a:p>
            <a:r>
              <a:rPr lang="ru-RU" sz="3200" dirty="0" smtClean="0">
                <a:solidFill>
                  <a:schemeClr val="tx2"/>
                </a:solidFill>
              </a:rPr>
              <a:t>(«</a:t>
            </a:r>
            <a:r>
              <a:rPr lang="ru-RU" sz="3200" dirty="0">
                <a:solidFill>
                  <a:schemeClr val="tx2"/>
                </a:solidFill>
              </a:rPr>
              <a:t>формульный транслятор»)	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34433"/>
            <a:ext cx="21907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3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4968552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3200" b="1" dirty="0" smtClean="0">
                <a:solidFill>
                  <a:schemeClr val="tx2"/>
                </a:solidFill>
              </a:rPr>
              <a:t>В </a:t>
            </a:r>
            <a:r>
              <a:rPr lang="ru-RU" sz="3200" b="1" dirty="0">
                <a:solidFill>
                  <a:schemeClr val="tx2"/>
                </a:solidFill>
              </a:rPr>
              <a:t>каком году был создан первый компьютерный вирус</a:t>
            </a:r>
            <a:r>
              <a:rPr lang="ru-RU" sz="3200" b="1" dirty="0" smtClean="0">
                <a:solidFill>
                  <a:schemeClr val="tx2"/>
                </a:solidFill>
              </a:rPr>
              <a:t>?</a:t>
            </a:r>
          </a:p>
          <a:p>
            <a:r>
              <a:rPr lang="ru-RU" sz="3200" dirty="0" err="1">
                <a:solidFill>
                  <a:schemeClr val="tx2"/>
                </a:solidFill>
              </a:rPr>
              <a:t>Elk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Cloner</a:t>
            </a:r>
            <a:r>
              <a:rPr lang="ru-RU" sz="3200" dirty="0">
                <a:solidFill>
                  <a:schemeClr val="tx2"/>
                </a:solidFill>
              </a:rPr>
              <a:t> — первый широко известный компьютерный вирус, написанный Ричардом </a:t>
            </a:r>
            <a:r>
              <a:rPr lang="ru-RU" sz="3200" dirty="0" err="1">
                <a:solidFill>
                  <a:schemeClr val="tx2"/>
                </a:solidFill>
              </a:rPr>
              <a:t>Скрентой</a:t>
            </a:r>
            <a:r>
              <a:rPr lang="ru-RU" sz="3200" dirty="0">
                <a:solidFill>
                  <a:schemeClr val="tx2"/>
                </a:solidFill>
              </a:rPr>
              <a:t> в </a:t>
            </a:r>
            <a:r>
              <a:rPr lang="ru-RU" sz="3200" dirty="0" smtClean="0">
                <a:solidFill>
                  <a:schemeClr val="tx2"/>
                </a:solidFill>
              </a:rPr>
              <a:t>1982</a:t>
            </a:r>
          </a:p>
          <a:p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году для </a:t>
            </a:r>
            <a:endParaRPr lang="ru-RU" sz="3200" dirty="0" smtClean="0">
              <a:solidFill>
                <a:schemeClr val="tx2"/>
              </a:solidFill>
            </a:endParaRPr>
          </a:p>
          <a:p>
            <a:r>
              <a:rPr lang="ru-RU" sz="3200" dirty="0" smtClean="0">
                <a:solidFill>
                  <a:schemeClr val="tx2"/>
                </a:solidFill>
              </a:rPr>
              <a:t>компьютеров </a:t>
            </a:r>
          </a:p>
          <a:p>
            <a:r>
              <a:rPr lang="ru-RU" sz="3200" dirty="0" err="1" smtClean="0">
                <a:solidFill>
                  <a:schemeClr val="tx2"/>
                </a:solidFill>
              </a:rPr>
              <a:t>Apple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>
                <a:solidFill>
                  <a:schemeClr val="tx2"/>
                </a:solidFill>
              </a:rPr>
              <a:t>II. </a:t>
            </a:r>
          </a:p>
          <a:p>
            <a:pPr marL="514350" indent="-514350">
              <a:buAutoNum type="arabicPeriod"/>
            </a:pP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131" y="3933056"/>
            <a:ext cx="5154529" cy="2702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88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5692600" cy="4968552"/>
          </a:xfrm>
        </p:spPr>
        <p:txBody>
          <a:bodyPr>
            <a:normAutofit lnSpcReduction="10000"/>
          </a:bodyPr>
          <a:lstStyle/>
          <a:p>
            <a:pPr marL="514350" indent="-514350" algn="ctr">
              <a:buAutoNum type="arabicPeriod" startAt="3"/>
            </a:pPr>
            <a:r>
              <a:rPr lang="ru-RU" sz="3200" b="1" dirty="0" smtClean="0">
                <a:solidFill>
                  <a:schemeClr val="tx2"/>
                </a:solidFill>
              </a:rPr>
              <a:t>Когда </a:t>
            </a:r>
            <a:r>
              <a:rPr lang="ru-RU" sz="3200" b="1" dirty="0">
                <a:solidFill>
                  <a:schemeClr val="tx2"/>
                </a:solidFill>
              </a:rPr>
              <a:t>появились первые USB-</a:t>
            </a:r>
            <a:r>
              <a:rPr lang="ru-RU" sz="3200" b="1" dirty="0" err="1">
                <a:solidFill>
                  <a:schemeClr val="tx2"/>
                </a:solidFill>
              </a:rPr>
              <a:t>флешки</a:t>
            </a:r>
            <a:r>
              <a:rPr lang="ru-RU" sz="3200" b="1" dirty="0" smtClean="0">
                <a:solidFill>
                  <a:schemeClr val="tx2"/>
                </a:solidFill>
              </a:rPr>
              <a:t>?</a:t>
            </a:r>
          </a:p>
          <a:p>
            <a:r>
              <a:rPr lang="ru-RU" sz="3200" dirty="0">
                <a:solidFill>
                  <a:schemeClr val="tx2"/>
                </a:solidFill>
              </a:rPr>
              <a:t>С</a:t>
            </a:r>
            <a:r>
              <a:rPr lang="ru-RU" sz="3200" dirty="0" smtClean="0">
                <a:solidFill>
                  <a:schemeClr val="tx2"/>
                </a:solidFill>
              </a:rPr>
              <a:t>оздали </a:t>
            </a:r>
            <a:r>
              <a:rPr lang="ru-RU" sz="3200" dirty="0">
                <a:solidFill>
                  <a:schemeClr val="tx2"/>
                </a:solidFill>
              </a:rPr>
              <a:t>сотрудники израильской компании M-</a:t>
            </a:r>
            <a:r>
              <a:rPr lang="ru-RU" sz="3200" dirty="0" err="1">
                <a:solidFill>
                  <a:schemeClr val="tx2"/>
                </a:solidFill>
              </a:rPr>
              <a:t>Systems</a:t>
            </a:r>
            <a:r>
              <a:rPr lang="ru-RU" sz="3200" dirty="0">
                <a:solidFill>
                  <a:schemeClr val="tx2"/>
                </a:solidFill>
              </a:rPr>
              <a:t> Амир </a:t>
            </a:r>
            <a:r>
              <a:rPr lang="ru-RU" sz="3200" dirty="0" err="1">
                <a:solidFill>
                  <a:schemeClr val="tx2"/>
                </a:solidFill>
              </a:rPr>
              <a:t>Баном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Дов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Моран</a:t>
            </a:r>
            <a:r>
              <a:rPr lang="ru-RU" sz="3200" dirty="0">
                <a:solidFill>
                  <a:schemeClr val="tx2"/>
                </a:solidFill>
              </a:rPr>
              <a:t> и Оран </a:t>
            </a:r>
            <a:r>
              <a:rPr lang="ru-RU" sz="3200" dirty="0" err="1">
                <a:solidFill>
                  <a:schemeClr val="tx2"/>
                </a:solidFill>
              </a:rPr>
              <a:t>Огдан</a:t>
            </a:r>
            <a:r>
              <a:rPr lang="ru-RU" sz="3200" dirty="0">
                <a:solidFill>
                  <a:schemeClr val="tx2"/>
                </a:solidFill>
              </a:rPr>
              <a:t>. В апреле 1999 года в США был зарегистрирован патент на </a:t>
            </a:r>
            <a:r>
              <a:rPr lang="ru-RU" sz="3200" dirty="0" err="1">
                <a:solidFill>
                  <a:schemeClr val="tx2"/>
                </a:solidFill>
              </a:rPr>
              <a:t>флешку</a:t>
            </a:r>
            <a:r>
              <a:rPr lang="ru-RU" sz="3200" dirty="0">
                <a:solidFill>
                  <a:schemeClr val="tx2"/>
                </a:solidFill>
              </a:rPr>
              <a:t>, а в сентябре 2000 года представили само устройство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47151" y="2513801"/>
            <a:ext cx="4448264" cy="311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21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4968552"/>
          </a:xfrm>
        </p:spPr>
        <p:txBody>
          <a:bodyPr>
            <a:normAutofit/>
          </a:bodyPr>
          <a:lstStyle/>
          <a:p>
            <a:pPr lvl="0" algn="ctr"/>
            <a:r>
              <a:rPr lang="ru-RU" sz="3200" dirty="0">
                <a:solidFill>
                  <a:schemeClr val="tx2"/>
                </a:solidFill>
              </a:rPr>
              <a:t>4. </a:t>
            </a:r>
            <a:r>
              <a:rPr lang="ru-RU" sz="3200" b="1" dirty="0" smtClean="0">
                <a:solidFill>
                  <a:schemeClr val="tx2"/>
                </a:solidFill>
              </a:rPr>
              <a:t>Кто </a:t>
            </a:r>
            <a:r>
              <a:rPr lang="ru-RU" sz="3200" b="1" dirty="0">
                <a:solidFill>
                  <a:schemeClr val="tx2"/>
                </a:solidFill>
              </a:rPr>
              <a:t>создал первую веб-страницу</a:t>
            </a:r>
            <a:r>
              <a:rPr lang="ru-RU" sz="3200" b="1" dirty="0" smtClean="0">
                <a:solidFill>
                  <a:schemeClr val="tx2"/>
                </a:solidFill>
              </a:rPr>
              <a:t>?</a:t>
            </a:r>
          </a:p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Тим </a:t>
            </a:r>
            <a:r>
              <a:rPr lang="ru-RU" sz="3200" dirty="0" err="1">
                <a:solidFill>
                  <a:schemeClr val="tx2"/>
                </a:solidFill>
              </a:rPr>
              <a:t>Бернерс</a:t>
            </a:r>
            <a:r>
              <a:rPr lang="ru-RU" sz="3200" dirty="0">
                <a:solidFill>
                  <a:schemeClr val="tx2"/>
                </a:solidFill>
              </a:rPr>
              <a:t>-Ли не только создал первую веб-страницу, но и изобрёл Всемирную паутину (WWW). Его изобретение позволило обмениваться информацией через интернет простым и понятным способом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r>
              <a:rPr lang="ru-RU" sz="3200" dirty="0">
                <a:solidFill>
                  <a:schemeClr val="tx2"/>
                </a:solidFill>
              </a:rPr>
              <a:t>5. </a:t>
            </a:r>
            <a:r>
              <a:rPr lang="ru-RU" sz="3200" b="1" dirty="0">
                <a:solidFill>
                  <a:schemeClr val="tx2"/>
                </a:solidFill>
              </a:rPr>
              <a:t>Первый браузер (</a:t>
            </a:r>
            <a:r>
              <a:rPr lang="ru-RU" sz="3200" b="1" dirty="0" err="1">
                <a:solidFill>
                  <a:schemeClr val="tx2"/>
                </a:solidFill>
              </a:rPr>
              <a:t>WorldWideWeb</a:t>
            </a:r>
            <a:r>
              <a:rPr lang="ru-RU" sz="3200" b="1" dirty="0">
                <a:solidFill>
                  <a:schemeClr val="tx2"/>
                </a:solidFill>
              </a:rPr>
              <a:t>, 1990 год)</a:t>
            </a:r>
          </a:p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endParaRPr lang="ru-RU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54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13742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75009"/>
            <a:ext cx="5184576" cy="49685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6. Первая </a:t>
            </a:r>
            <a:r>
              <a:rPr lang="ru-RU" sz="2800" b="1" dirty="0" err="1">
                <a:solidFill>
                  <a:schemeClr val="tx2"/>
                </a:solidFill>
              </a:rPr>
              <a:t>кибератака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  <a:endParaRPr lang="ru-RU" sz="28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(</a:t>
            </a:r>
            <a:r>
              <a:rPr lang="ru-RU" sz="2800" dirty="0">
                <a:solidFill>
                  <a:schemeClr val="tx2"/>
                </a:solidFill>
              </a:rPr>
              <a:t>червь Морриса, 1988 год)</a:t>
            </a:r>
          </a:p>
          <a:p>
            <a:pPr algn="ctr"/>
            <a:r>
              <a:rPr lang="ru-RU" sz="2800" dirty="0">
                <a:solidFill>
                  <a:schemeClr val="tx2"/>
                </a:solidFill>
              </a:rPr>
              <a:t>Червь Морриса стал первым крупным компьютерным червем, поразившим сеть ARPANET. Атака показала уязвимость компьютерных систем и привела к созданию первых систем </a:t>
            </a:r>
            <a:r>
              <a:rPr lang="ru-RU" sz="2800" dirty="0" err="1">
                <a:solidFill>
                  <a:schemeClr val="tx2"/>
                </a:solidFill>
              </a:rPr>
              <a:t>кибербезопасности</a:t>
            </a:r>
            <a:r>
              <a:rPr lang="ru-RU" sz="2800" dirty="0">
                <a:solidFill>
                  <a:schemeClr val="tx2"/>
                </a:solidFill>
              </a:rPr>
              <a:t>.</a:t>
            </a:r>
          </a:p>
          <a:p>
            <a:pPr algn="ctr"/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696" y="3140968"/>
            <a:ext cx="3879304" cy="2036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568952" cy="4968552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r>
              <a:rPr lang="ru-RU" sz="3200" dirty="0">
                <a:solidFill>
                  <a:schemeClr val="tx2"/>
                </a:solidFill>
              </a:rPr>
              <a:t>7. </a:t>
            </a:r>
            <a:r>
              <a:rPr lang="ru-RU" sz="3200" b="1" dirty="0">
                <a:solidFill>
                  <a:schemeClr val="tx2"/>
                </a:solidFill>
              </a:rPr>
              <a:t>Первый чат-бот (ELIZA, 1964–1966 годы)</a:t>
            </a:r>
          </a:p>
          <a:p>
            <a:pPr algn="ctr"/>
            <a:r>
              <a:rPr lang="ru-RU" sz="3200" dirty="0">
                <a:solidFill>
                  <a:schemeClr val="tx2"/>
                </a:solidFill>
              </a:rPr>
              <a:t>ELIZA имитировала диалог с психотерапевтом, используя простые правила обработки текста. Несмотря на примитивность, программа смогла убедить некоторых пользователей в наличии у неё интеллекта.</a:t>
            </a:r>
          </a:p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.</a:t>
            </a:r>
            <a:endParaRPr lang="ru-RU" sz="3200" dirty="0">
              <a:solidFill>
                <a:schemeClr val="tx2"/>
              </a:solidFill>
            </a:endParaRPr>
          </a:p>
          <a:p>
            <a:pPr algn="ctr"/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99"/>
          <a:stretch/>
        </p:blipFill>
        <p:spPr bwMode="auto">
          <a:xfrm>
            <a:off x="1475654" y="4869160"/>
            <a:ext cx="6411125" cy="161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2132856"/>
            <a:ext cx="4968552" cy="417646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1.	Информатике учиться всегда пригодится.</a:t>
            </a:r>
          </a:p>
          <a:p>
            <a:endParaRPr lang="ru-RU" dirty="0"/>
          </a:p>
        </p:txBody>
      </p:sp>
      <p:pic>
        <p:nvPicPr>
          <p:cNvPr id="1026" name="Picture 2" descr="C:\Users\Юлия\Downloads\9aa10728069511f1bfc56ef739cff788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0"/>
          <a:stretch/>
        </p:blipFill>
        <p:spPr bwMode="auto">
          <a:xfrm>
            <a:off x="323527" y="2348880"/>
            <a:ext cx="366046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9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14" y="1700808"/>
            <a:ext cx="8892480" cy="35283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8. Первая нейронная сеть (</a:t>
            </a:r>
            <a:r>
              <a:rPr lang="ru-RU" sz="3200" b="1" dirty="0" err="1">
                <a:solidFill>
                  <a:schemeClr val="tx2"/>
                </a:solidFill>
              </a:rPr>
              <a:t>перцептрон</a:t>
            </a:r>
            <a:r>
              <a:rPr lang="ru-RU" sz="3200" b="1" dirty="0">
                <a:solidFill>
                  <a:schemeClr val="tx2"/>
                </a:solidFill>
              </a:rPr>
              <a:t>, 1957 год</a:t>
            </a:r>
            <a:r>
              <a:rPr lang="ru-RU" sz="3200" dirty="0">
                <a:solidFill>
                  <a:schemeClr val="tx2"/>
                </a:solidFill>
              </a:rPr>
              <a:t>)</a:t>
            </a:r>
          </a:p>
          <a:p>
            <a:pPr algn="ctr"/>
            <a:r>
              <a:rPr lang="ru-RU" sz="3200" dirty="0">
                <a:solidFill>
                  <a:schemeClr val="tx2"/>
                </a:solidFill>
              </a:rPr>
              <a:t>Фрэнк </a:t>
            </a:r>
            <a:r>
              <a:rPr lang="ru-RU" sz="3200" dirty="0" err="1">
                <a:solidFill>
                  <a:schemeClr val="tx2"/>
                </a:solidFill>
              </a:rPr>
              <a:t>Розенблатт</a:t>
            </a:r>
            <a:r>
              <a:rPr lang="ru-RU" sz="3200" dirty="0">
                <a:solidFill>
                  <a:schemeClr val="tx2"/>
                </a:solidFill>
              </a:rPr>
              <a:t> создал </a:t>
            </a:r>
            <a:r>
              <a:rPr lang="ru-RU" sz="3200" dirty="0" err="1">
                <a:solidFill>
                  <a:schemeClr val="tx2"/>
                </a:solidFill>
              </a:rPr>
              <a:t>перцептрон</a:t>
            </a:r>
            <a:r>
              <a:rPr lang="ru-RU" sz="3200" dirty="0">
                <a:solidFill>
                  <a:schemeClr val="tx2"/>
                </a:solidFill>
              </a:rPr>
              <a:t> — первую искусственную нейронную сеть. Это изобретение стало основой для развития современных технологий машинного обучения и искусственного интеллекта.</a:t>
            </a:r>
          </a:p>
          <a:p>
            <a:pPr algn="ctr"/>
            <a:endParaRPr lang="ru-RU" sz="3200" dirty="0">
              <a:solidFill>
                <a:schemeClr val="tx2"/>
              </a:solidFill>
            </a:endParaRPr>
          </a:p>
          <a:p>
            <a:pPr algn="ctr"/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365104"/>
            <a:ext cx="857250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«МАСТЕР IT-ПОИСКА»</a:t>
            </a:r>
            <a:r>
              <a:rPr lang="ru-RU" b="0" dirty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331236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9</a:t>
            </a:r>
            <a:r>
              <a:rPr lang="ru-RU" sz="3200" b="1" dirty="0">
                <a:solidFill>
                  <a:schemeClr val="tx2"/>
                </a:solidFill>
              </a:rPr>
              <a:t>. Первая система облачного хранения </a:t>
            </a:r>
            <a:endParaRPr lang="ru-RU" sz="32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(</a:t>
            </a:r>
            <a:r>
              <a:rPr lang="ru-RU" sz="3200" b="1" dirty="0">
                <a:solidFill>
                  <a:schemeClr val="tx2"/>
                </a:solidFill>
              </a:rPr>
              <a:t>AWS, 2006 год)</a:t>
            </a:r>
          </a:p>
          <a:p>
            <a:pPr algn="ctr"/>
            <a:r>
              <a:rPr lang="ru-RU" sz="3200" dirty="0" err="1">
                <a:solidFill>
                  <a:schemeClr val="tx2"/>
                </a:solidFill>
              </a:rPr>
              <a:t>Amazon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Web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Services</a:t>
            </a:r>
            <a:r>
              <a:rPr lang="ru-RU" sz="3200" dirty="0">
                <a:solidFill>
                  <a:schemeClr val="tx2"/>
                </a:solidFill>
              </a:rPr>
              <a:t> открыла новую эру в хранении данных. Система позволила компаниям арендовать вычислительные мощности и хранить информацию на удалённых серверах, что значительно снизило затраты на IT-инфраструктуру.</a:t>
            </a:r>
          </a:p>
          <a:p>
            <a:pPr algn="ctr"/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77294"/>
            <a:ext cx="7488832" cy="21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Код </a:t>
            </a:r>
            <a:r>
              <a:rPr lang="ru-RU" sz="4800" dirty="0" smtClean="0"/>
              <a:t>Безопасности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44644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Каждой </a:t>
            </a:r>
            <a:r>
              <a:rPr lang="ru-RU" sz="2800" dirty="0">
                <a:solidFill>
                  <a:schemeClr val="tx2"/>
                </a:solidFill>
              </a:rPr>
              <a:t>команде предстоит проанализировать одну из четырёх ситуаций, связанных с информационной безопасностью, и разработать план действий по её решению.</a:t>
            </a:r>
          </a:p>
          <a:p>
            <a:endParaRPr lang="ru-RU" sz="2800" dirty="0">
              <a:solidFill>
                <a:schemeClr val="tx2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/>
                </a:solidFill>
              </a:rPr>
              <a:t>Внимательно </a:t>
            </a:r>
            <a:r>
              <a:rPr lang="ru-RU" sz="2800" dirty="0">
                <a:solidFill>
                  <a:schemeClr val="tx2"/>
                </a:solidFill>
              </a:rPr>
              <a:t>изучить описание </a:t>
            </a:r>
            <a:r>
              <a:rPr lang="ru-RU" sz="2800" dirty="0" smtClean="0">
                <a:solidFill>
                  <a:schemeClr val="tx2"/>
                </a:solidFill>
              </a:rPr>
              <a:t>ситуации</a:t>
            </a:r>
            <a:endParaRPr lang="ru-RU" sz="2800" dirty="0">
              <a:solidFill>
                <a:schemeClr val="tx2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chemeClr val="tx2"/>
                </a:solidFill>
              </a:rPr>
              <a:t>Ответить на предложенные </a:t>
            </a:r>
            <a:r>
              <a:rPr lang="ru-RU" sz="2800" dirty="0" smtClean="0">
                <a:solidFill>
                  <a:schemeClr val="tx2"/>
                </a:solidFill>
              </a:rPr>
              <a:t>вопросы</a:t>
            </a:r>
            <a:endParaRPr lang="ru-RU" sz="2800" dirty="0">
              <a:solidFill>
                <a:schemeClr val="tx2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chemeClr val="tx2"/>
                </a:solidFill>
              </a:rPr>
              <a:t>Обсудить возможные </a:t>
            </a:r>
            <a:r>
              <a:rPr lang="ru-RU" sz="2800" dirty="0" smtClean="0">
                <a:solidFill>
                  <a:schemeClr val="tx2"/>
                </a:solidFill>
              </a:rPr>
              <a:t>риски</a:t>
            </a:r>
            <a:endParaRPr lang="ru-RU" sz="2800" dirty="0">
              <a:solidFill>
                <a:schemeClr val="tx2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chemeClr val="tx2"/>
                </a:solidFill>
              </a:rPr>
              <a:t>Предложить эффективные решения </a:t>
            </a:r>
            <a:r>
              <a:rPr lang="ru-RU" sz="2800" dirty="0" smtClean="0">
                <a:solidFill>
                  <a:schemeClr val="tx2"/>
                </a:solidFill>
              </a:rPr>
              <a:t>проблемы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7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892480" cy="4464496"/>
          </a:xfrm>
        </p:spPr>
        <p:txBody>
          <a:bodyPr>
            <a:noAutofit/>
          </a:bodyPr>
          <a:lstStyle/>
          <a:p>
            <a:r>
              <a:rPr lang="ru-RU" sz="3400" dirty="0">
                <a:solidFill>
                  <a:schemeClr val="tx2"/>
                </a:solidFill>
              </a:rPr>
              <a:t>Итальянский математик XII–XIII веков Леонардо </a:t>
            </a:r>
            <a:r>
              <a:rPr lang="ru-RU" sz="3400" dirty="0" smtClean="0">
                <a:solidFill>
                  <a:schemeClr val="tx2"/>
                </a:solidFill>
              </a:rPr>
              <a:t>Фибоначчи </a:t>
            </a:r>
            <a:r>
              <a:rPr lang="ru-RU" sz="3400" dirty="0">
                <a:solidFill>
                  <a:schemeClr val="tx2"/>
                </a:solidFill>
              </a:rPr>
              <a:t>в своем математическом трактате перечисляет три </a:t>
            </a:r>
            <a:r>
              <a:rPr lang="ru-RU" sz="3400" dirty="0" smtClean="0">
                <a:solidFill>
                  <a:schemeClr val="tx2"/>
                </a:solidFill>
              </a:rPr>
              <a:t>способа вычислений</a:t>
            </a:r>
            <a:r>
              <a:rPr lang="ru-RU" sz="3400" dirty="0">
                <a:solidFill>
                  <a:schemeClr val="tx2"/>
                </a:solidFill>
              </a:rPr>
              <a:t>: счет с помощью счетного прибора – абака, </a:t>
            </a:r>
            <a:r>
              <a:rPr lang="ru-RU" sz="3400" dirty="0" smtClean="0">
                <a:solidFill>
                  <a:schemeClr val="tx2"/>
                </a:solidFill>
              </a:rPr>
              <a:t>письменный </a:t>
            </a:r>
            <a:r>
              <a:rPr lang="ru-RU" sz="3400" dirty="0">
                <a:solidFill>
                  <a:schemeClr val="tx2"/>
                </a:solidFill>
              </a:rPr>
              <a:t>счет с помощью арабских цифр и… </a:t>
            </a:r>
            <a:endParaRPr lang="ru-RU" sz="3400" dirty="0" smtClean="0">
              <a:solidFill>
                <a:schemeClr val="tx2"/>
              </a:solidFill>
            </a:endParaRPr>
          </a:p>
          <a:p>
            <a:r>
              <a:rPr lang="ru-RU" sz="3400" b="1" dirty="0" smtClean="0">
                <a:solidFill>
                  <a:schemeClr val="tx2"/>
                </a:solidFill>
              </a:rPr>
              <a:t>Назовите </a:t>
            </a:r>
            <a:r>
              <a:rPr lang="ru-RU" sz="3400" b="1" dirty="0">
                <a:solidFill>
                  <a:schemeClr val="tx2"/>
                </a:solidFill>
              </a:rPr>
              <a:t>третий </a:t>
            </a:r>
            <a:r>
              <a:rPr lang="ru-RU" sz="3400" b="1" dirty="0" smtClean="0">
                <a:solidFill>
                  <a:schemeClr val="tx2"/>
                </a:solidFill>
              </a:rPr>
              <a:t>способ, если </a:t>
            </a:r>
            <a:r>
              <a:rPr lang="ru-RU" sz="3400" b="1" dirty="0">
                <a:solidFill>
                  <a:schemeClr val="tx2"/>
                </a:solidFill>
              </a:rPr>
              <a:t>он самый известный и вы им тоже не раз пользовались</a:t>
            </a:r>
            <a:r>
              <a:rPr lang="ru-RU" sz="3400" b="1" dirty="0" smtClean="0">
                <a:solidFill>
                  <a:schemeClr val="tx2"/>
                </a:solidFill>
              </a:rPr>
              <a:t>.</a:t>
            </a:r>
          </a:p>
          <a:p>
            <a:endParaRPr lang="ru-RU" sz="3400" dirty="0">
              <a:solidFill>
                <a:schemeClr val="tx2"/>
              </a:solidFill>
            </a:endParaRPr>
          </a:p>
          <a:p>
            <a:pPr algn="r"/>
            <a:r>
              <a:rPr lang="ru-RU" sz="34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3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93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04048" y="1628800"/>
            <a:ext cx="4139952" cy="4824536"/>
          </a:xfrm>
        </p:spPr>
        <p:txBody>
          <a:bodyPr>
            <a:noAutofit/>
          </a:bodyPr>
          <a:lstStyle/>
          <a:p>
            <a:r>
              <a:rPr lang="ru-RU" sz="3600" dirty="0"/>
              <a:t>В конце XVIII века французский инженер Клод </a:t>
            </a:r>
            <a:r>
              <a:rPr lang="ru-RU" sz="3600" dirty="0" err="1" smtClean="0"/>
              <a:t>Шапп</a:t>
            </a:r>
            <a:r>
              <a:rPr lang="ru-RU" sz="3600" dirty="0"/>
              <a:t> </a:t>
            </a:r>
            <a:r>
              <a:rPr lang="ru-RU" sz="3600" dirty="0" smtClean="0"/>
              <a:t>предложил устройство.</a:t>
            </a:r>
          </a:p>
          <a:p>
            <a:r>
              <a:rPr lang="ru-RU" sz="3600" dirty="0" smtClean="0"/>
              <a:t>Как </a:t>
            </a:r>
            <a:r>
              <a:rPr lang="ru-RU" sz="3600" dirty="0"/>
              <a:t>вы </a:t>
            </a:r>
            <a:r>
              <a:rPr lang="ru-RU" sz="3600" dirty="0" smtClean="0"/>
              <a:t>думаете, для </a:t>
            </a:r>
            <a:r>
              <a:rPr lang="ru-RU" sz="3600" dirty="0"/>
              <a:t>чего оно было предназначено?</a:t>
            </a: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4047" y="228168"/>
            <a:ext cx="3960441" cy="115089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Академия открытий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" y="0"/>
            <a:ext cx="5001022" cy="690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96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8712968" cy="446449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2"/>
                </a:solidFill>
              </a:rPr>
              <a:t>Какое отношение имеет фотография </a:t>
            </a:r>
            <a:r>
              <a:rPr lang="ru-RU" sz="3600" dirty="0" smtClean="0">
                <a:solidFill>
                  <a:schemeClr val="tx2"/>
                </a:solidFill>
              </a:rPr>
              <a:t>к школьной </a:t>
            </a:r>
            <a:r>
              <a:rPr lang="ru-RU" sz="3600" dirty="0">
                <a:solidFill>
                  <a:schemeClr val="tx2"/>
                </a:solidFill>
              </a:rPr>
              <a:t>информатике?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77969"/>
            <a:ext cx="6235267" cy="389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67744" y="188640"/>
            <a:ext cx="6552728" cy="1224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29764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44644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Издательство Оксфордского университета </a:t>
            </a:r>
            <a:r>
              <a:rPr lang="ru-RU" sz="2800" dirty="0" smtClean="0">
                <a:solidFill>
                  <a:schemeClr val="tx2"/>
                </a:solidFill>
              </a:rPr>
              <a:t>ежегодно определяет </a:t>
            </a:r>
            <a:r>
              <a:rPr lang="ru-RU" sz="2800" dirty="0">
                <a:solidFill>
                  <a:schemeClr val="tx2"/>
                </a:solidFill>
              </a:rPr>
              <a:t>так называемое слово года, которое отражает </a:t>
            </a:r>
            <a:r>
              <a:rPr lang="ru-RU" sz="2800" dirty="0" smtClean="0">
                <a:solidFill>
                  <a:schemeClr val="tx2"/>
                </a:solidFill>
              </a:rPr>
              <a:t>или называет </a:t>
            </a:r>
            <a:r>
              <a:rPr lang="ru-RU" sz="2800" dirty="0">
                <a:solidFill>
                  <a:schemeClr val="tx2"/>
                </a:solidFill>
              </a:rPr>
              <a:t>наиболее актуальные социальные явления. </a:t>
            </a:r>
            <a:r>
              <a:rPr lang="ru-RU" sz="2800" dirty="0" smtClean="0">
                <a:solidFill>
                  <a:schemeClr val="tx2"/>
                </a:solidFill>
              </a:rPr>
              <a:t>Например, в </a:t>
            </a:r>
            <a:r>
              <a:rPr lang="ru-RU" sz="2800" dirty="0">
                <a:solidFill>
                  <a:schemeClr val="tx2"/>
                </a:solidFill>
              </a:rPr>
              <a:t>2013 году таким словом было выбрано слово «</a:t>
            </a:r>
            <a:r>
              <a:rPr lang="ru-RU" sz="2800" dirty="0" err="1">
                <a:solidFill>
                  <a:schemeClr val="tx2"/>
                </a:solidFill>
              </a:rPr>
              <a:t>селфи</a:t>
            </a:r>
            <a:r>
              <a:rPr lang="ru-RU" sz="2800" dirty="0">
                <a:solidFill>
                  <a:schemeClr val="tx2"/>
                </a:solidFill>
              </a:rPr>
              <a:t>». В 2015 </a:t>
            </a:r>
            <a:r>
              <a:rPr lang="ru-RU" sz="2800" dirty="0" err="1" smtClean="0">
                <a:solidFill>
                  <a:schemeClr val="tx2"/>
                </a:solidFill>
              </a:rPr>
              <a:t>го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 err="1" smtClean="0">
                <a:solidFill>
                  <a:schemeClr val="tx2"/>
                </a:solidFill>
              </a:rPr>
              <a:t>ду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эта авторитетная английская организация впервые назвала </a:t>
            </a:r>
            <a:r>
              <a:rPr lang="ru-RU" sz="2800" dirty="0" smtClean="0">
                <a:solidFill>
                  <a:schemeClr val="tx2"/>
                </a:solidFill>
              </a:rPr>
              <a:t>в качестве </a:t>
            </a:r>
            <a:r>
              <a:rPr lang="ru-RU" sz="2800" dirty="0">
                <a:solidFill>
                  <a:schemeClr val="tx2"/>
                </a:solidFill>
              </a:rPr>
              <a:t>слова года не слово, а графическое изображение. </a:t>
            </a:r>
            <a:r>
              <a:rPr lang="ru-RU" sz="2800" dirty="0" smtClean="0">
                <a:solidFill>
                  <a:schemeClr val="tx2"/>
                </a:solidFill>
              </a:rPr>
              <a:t>Это было </a:t>
            </a:r>
            <a:r>
              <a:rPr lang="ru-RU" sz="2800" dirty="0">
                <a:solidFill>
                  <a:schemeClr val="tx2"/>
                </a:solidFill>
              </a:rPr>
              <a:t>сделано потому, что именно оно чаще всего </a:t>
            </a:r>
            <a:r>
              <a:rPr lang="ru-RU" sz="2800" dirty="0" smtClean="0">
                <a:solidFill>
                  <a:schemeClr val="tx2"/>
                </a:solidFill>
              </a:rPr>
              <a:t>использовалось пользователями </a:t>
            </a:r>
            <a:r>
              <a:rPr lang="ru-RU" sz="2800" dirty="0">
                <a:solidFill>
                  <a:schemeClr val="tx2"/>
                </a:solidFill>
              </a:rPr>
              <a:t>интернета в Великобритании и США. Что это </a:t>
            </a:r>
            <a:r>
              <a:rPr lang="ru-RU" sz="2800" dirty="0" smtClean="0">
                <a:solidFill>
                  <a:schemeClr val="tx2"/>
                </a:solidFill>
              </a:rPr>
              <a:t>за изображение</a:t>
            </a:r>
            <a:r>
              <a:rPr lang="ru-RU" sz="2800" dirty="0">
                <a:solidFill>
                  <a:schemeClr val="tx2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532946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216024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tx2"/>
                </a:solidFill>
              </a:rPr>
              <a:t>На легковом автомобиле их четыре, на мотоцикле – </a:t>
            </a:r>
            <a:r>
              <a:rPr lang="ru-RU" sz="4000" dirty="0" smtClean="0">
                <a:solidFill>
                  <a:schemeClr val="tx2"/>
                </a:solidFill>
              </a:rPr>
              <a:t>две.  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А </a:t>
            </a:r>
            <a:r>
              <a:rPr lang="ru-RU" sz="4000" dirty="0">
                <a:solidFill>
                  <a:schemeClr val="tx2"/>
                </a:solidFill>
              </a:rPr>
              <a:t>сколько их в персональном в компьютере</a:t>
            </a:r>
            <a:r>
              <a:rPr lang="ru-RU" sz="4000" dirty="0" smtClean="0">
                <a:solidFill>
                  <a:schemeClr val="tx2"/>
                </a:solidFill>
              </a:rPr>
              <a:t>?</a:t>
            </a:r>
            <a:endParaRPr lang="ru-RU" sz="4000" dirty="0">
              <a:solidFill>
                <a:schemeClr val="tx2"/>
              </a:solidFill>
            </a:endParaRPr>
          </a:p>
          <a:p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908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44644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Итальянский математик XII–XIII веков Леонардо </a:t>
            </a:r>
            <a:r>
              <a:rPr lang="ru-RU" sz="2800" dirty="0" smtClean="0">
                <a:solidFill>
                  <a:schemeClr val="tx2"/>
                </a:solidFill>
              </a:rPr>
              <a:t>Фибоначчи </a:t>
            </a:r>
            <a:r>
              <a:rPr lang="ru-RU" sz="2800" dirty="0">
                <a:solidFill>
                  <a:schemeClr val="tx2"/>
                </a:solidFill>
              </a:rPr>
              <a:t>в своем математическом трактате перечисляет три </a:t>
            </a:r>
            <a:r>
              <a:rPr lang="ru-RU" sz="2800" dirty="0" smtClean="0">
                <a:solidFill>
                  <a:schemeClr val="tx2"/>
                </a:solidFill>
              </a:rPr>
              <a:t>способа вычислений</a:t>
            </a:r>
            <a:r>
              <a:rPr lang="ru-RU" sz="2800" dirty="0">
                <a:solidFill>
                  <a:schemeClr val="tx2"/>
                </a:solidFill>
              </a:rPr>
              <a:t>: счет с помощью счетного прибора – абака, </a:t>
            </a:r>
            <a:r>
              <a:rPr lang="ru-RU" sz="2800" dirty="0" smtClean="0">
                <a:solidFill>
                  <a:schemeClr val="tx2"/>
                </a:solidFill>
              </a:rPr>
              <a:t>письменный </a:t>
            </a:r>
            <a:r>
              <a:rPr lang="ru-RU" sz="2800" dirty="0">
                <a:solidFill>
                  <a:schemeClr val="tx2"/>
                </a:solidFill>
              </a:rPr>
              <a:t>счет с помощью арабских цифр и… </a:t>
            </a:r>
            <a:endParaRPr lang="ru-RU" sz="2800" dirty="0" smtClean="0">
              <a:solidFill>
                <a:schemeClr val="tx2"/>
              </a:solidFill>
            </a:endParaRPr>
          </a:p>
          <a:p>
            <a:r>
              <a:rPr lang="ru-RU" sz="2800" dirty="0" smtClean="0">
                <a:solidFill>
                  <a:schemeClr val="tx2"/>
                </a:solidFill>
              </a:rPr>
              <a:t>Назовите </a:t>
            </a:r>
            <a:r>
              <a:rPr lang="ru-RU" sz="2800" dirty="0">
                <a:solidFill>
                  <a:schemeClr val="tx2"/>
                </a:solidFill>
              </a:rPr>
              <a:t>третий </a:t>
            </a:r>
            <a:r>
              <a:rPr lang="ru-RU" sz="2800" dirty="0" smtClean="0">
                <a:solidFill>
                  <a:schemeClr val="tx2"/>
                </a:solidFill>
              </a:rPr>
              <a:t>способ, если </a:t>
            </a:r>
            <a:r>
              <a:rPr lang="ru-RU" sz="2800" dirty="0">
                <a:solidFill>
                  <a:schemeClr val="tx2"/>
                </a:solidFill>
              </a:rPr>
              <a:t>он самый известный и вы им тоже не раз пользовались</a:t>
            </a:r>
            <a:r>
              <a:rPr lang="ru-RU" sz="2800" dirty="0" smtClean="0">
                <a:solidFill>
                  <a:schemeClr val="tx2"/>
                </a:solidFill>
              </a:rPr>
              <a:t>.</a:t>
            </a:r>
          </a:p>
          <a:p>
            <a:endParaRPr lang="ru-RU" sz="2800" dirty="0">
              <a:solidFill>
                <a:schemeClr val="tx2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 Счет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с 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помощью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</a:rPr>
              <a:t>пальцев.</a:t>
            </a:r>
            <a:endParaRPr lang="ru-RU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5454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4458636"/>
            <a:ext cx="9144000" cy="2570763"/>
          </a:xfrm>
        </p:spPr>
        <p:txBody>
          <a:bodyPr/>
          <a:lstStyle/>
          <a:p>
            <a:r>
              <a:rPr lang="ru-RU" dirty="0"/>
              <a:t>Для передачи информации на расстоянии. Различные </a:t>
            </a:r>
            <a:r>
              <a:rPr lang="ru-RU" dirty="0" smtClean="0"/>
              <a:t>положения </a:t>
            </a:r>
            <a:r>
              <a:rPr lang="ru-RU" dirty="0"/>
              <a:t>устройства соответствовали той или иной букве, </a:t>
            </a:r>
            <a:r>
              <a:rPr lang="ru-RU" dirty="0" smtClean="0"/>
              <a:t>цифре и </a:t>
            </a:r>
            <a:r>
              <a:rPr lang="ru-RU" dirty="0"/>
              <a:t>даже наиболее часто употребительным словам.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28809"/>
            <a:ext cx="7160790" cy="426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59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76192" y="2132856"/>
            <a:ext cx="4916288" cy="417646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2.	Компьютер памятью не испортишь.</a:t>
            </a:r>
          </a:p>
          <a:p>
            <a:endParaRPr lang="ru-RU" dirty="0"/>
          </a:p>
        </p:txBody>
      </p:sp>
      <p:pic>
        <p:nvPicPr>
          <p:cNvPr id="2050" name="Picture 2" descr="C:\Users\Юлия\Downloads\d2088f33069511f18ee9dee06c88f845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539552" y="2204864"/>
            <a:ext cx="3436640" cy="315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446449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На фотографии изображены так называемые модели – </a:t>
            </a:r>
            <a:r>
              <a:rPr lang="ru-RU" sz="2800" dirty="0" smtClean="0">
                <a:solidFill>
                  <a:schemeClr val="tx2"/>
                </a:solidFill>
              </a:rPr>
              <a:t>манекенщицы</a:t>
            </a:r>
            <a:r>
              <a:rPr lang="ru-RU" sz="2800" dirty="0">
                <a:solidFill>
                  <a:schemeClr val="tx2"/>
                </a:solidFill>
              </a:rPr>
              <a:t>, которые выступают перед публикой, </a:t>
            </a:r>
            <a:r>
              <a:rPr lang="ru-RU" sz="2800" dirty="0" smtClean="0">
                <a:solidFill>
                  <a:schemeClr val="tx2"/>
                </a:solidFill>
              </a:rPr>
              <a:t>демонстрируя одежду</a:t>
            </a:r>
            <a:r>
              <a:rPr lang="ru-RU" sz="2800" dirty="0">
                <a:solidFill>
                  <a:schemeClr val="tx2"/>
                </a:solidFill>
              </a:rPr>
              <a:t>. Понятие «модель» является </a:t>
            </a:r>
            <a:r>
              <a:rPr lang="ru-RU" sz="2800" dirty="0" smtClean="0">
                <a:solidFill>
                  <a:schemeClr val="tx2"/>
                </a:solidFill>
              </a:rPr>
              <a:t> одним </a:t>
            </a:r>
            <a:r>
              <a:rPr lang="ru-RU" sz="2800" dirty="0">
                <a:solidFill>
                  <a:schemeClr val="tx2"/>
                </a:solidFill>
              </a:rPr>
              <a:t>из ключевых в </a:t>
            </a:r>
            <a:r>
              <a:rPr lang="ru-RU" sz="2800" dirty="0" smtClean="0">
                <a:solidFill>
                  <a:schemeClr val="tx2"/>
                </a:solidFill>
              </a:rPr>
              <a:t>теме «Моделирование </a:t>
            </a:r>
            <a:r>
              <a:rPr lang="ru-RU" sz="2800" dirty="0">
                <a:solidFill>
                  <a:schemeClr val="tx2"/>
                </a:solidFill>
              </a:rPr>
              <a:t>и формализация», изучаемой </a:t>
            </a:r>
            <a:endParaRPr lang="ru-RU" sz="2800" dirty="0" smtClean="0">
              <a:solidFill>
                <a:schemeClr val="tx2"/>
              </a:solidFill>
            </a:endParaRPr>
          </a:p>
          <a:p>
            <a:r>
              <a:rPr lang="ru-RU" sz="2800" dirty="0" smtClean="0">
                <a:solidFill>
                  <a:schemeClr val="tx2"/>
                </a:solidFill>
              </a:rPr>
              <a:t>в </a:t>
            </a:r>
            <a:r>
              <a:rPr lang="ru-RU" sz="2800" dirty="0">
                <a:solidFill>
                  <a:schemeClr val="tx2"/>
                </a:solidFill>
              </a:rPr>
              <a:t>курсе школьной</a:t>
            </a:r>
          </a:p>
          <a:p>
            <a:r>
              <a:rPr lang="ru-RU" sz="2800" dirty="0">
                <a:solidFill>
                  <a:schemeClr val="tx2"/>
                </a:solidFill>
              </a:rPr>
              <a:t>информатики.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89040"/>
            <a:ext cx="4075027" cy="254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67744" y="188640"/>
            <a:ext cx="6552728" cy="1224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532946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172819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В 2015 году Оксфордский словарь назвал словом года</a:t>
            </a:r>
          </a:p>
          <a:p>
            <a:r>
              <a:rPr lang="ru-RU" sz="2800" i="1" dirty="0" err="1">
                <a:solidFill>
                  <a:schemeClr val="tx2"/>
                </a:solidFill>
              </a:rPr>
              <a:t>эмодзи</a:t>
            </a:r>
            <a:r>
              <a:rPr lang="ru-RU" sz="2800" i="1" dirty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– значок, официально называющийся «лицо со </a:t>
            </a:r>
            <a:r>
              <a:rPr lang="ru-RU" sz="2800" dirty="0" smtClean="0">
                <a:solidFill>
                  <a:schemeClr val="tx2"/>
                </a:solidFill>
              </a:rPr>
              <a:t>слезами радости</a:t>
            </a:r>
            <a:r>
              <a:rPr lang="ru-RU" sz="2800" dirty="0">
                <a:solidFill>
                  <a:schemeClr val="tx2"/>
                </a:solidFill>
              </a:rPr>
              <a:t>». Правильным ответом можно считать слово «смайлик».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73016"/>
            <a:ext cx="2588146" cy="258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1737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60648"/>
            <a:ext cx="6552728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Академия открытий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216024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В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персональном компьютере имеются 3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шины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– группы линий электрических соединений,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обеспечивающих передачу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данных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и управляющих сигналов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между компонентами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компьютера: шина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</a:rPr>
              <a:t>данных, шина адреса и шина управления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09120"/>
            <a:ext cx="5980533" cy="19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7162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008112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Словесный Байт-код</a:t>
            </a:r>
            <a:r>
              <a:rPr lang="ru-RU" sz="4400" b="0" dirty="0"/>
              <a:t> 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568952" cy="48965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Составить как  можно больше слов из слова </a:t>
            </a:r>
          </a:p>
          <a:p>
            <a:pPr algn="ctr"/>
            <a:endParaRPr lang="ru-RU" sz="1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6000" b="1" dirty="0" smtClean="0">
                <a:solidFill>
                  <a:schemeClr val="tx2"/>
                </a:solidFill>
              </a:rPr>
              <a:t>«</a:t>
            </a:r>
            <a:r>
              <a:rPr lang="ru-RU" sz="6000" b="1" dirty="0">
                <a:solidFill>
                  <a:schemeClr val="tx2"/>
                </a:solidFill>
              </a:rPr>
              <a:t>ПРОГРАММИРОВАНИЕ</a:t>
            </a:r>
            <a:r>
              <a:rPr lang="ru-RU" sz="6000" b="1" dirty="0" smtClean="0">
                <a:solidFill>
                  <a:schemeClr val="tx2"/>
                </a:solidFill>
              </a:rPr>
              <a:t>»</a:t>
            </a:r>
          </a:p>
          <a:p>
            <a:pPr algn="ctr"/>
            <a:endParaRPr lang="ru-RU" sz="2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 </a:t>
            </a:r>
            <a:r>
              <a:rPr lang="ru-RU" sz="2400" b="1" dirty="0" smtClean="0">
                <a:solidFill>
                  <a:schemeClr val="tx2"/>
                </a:solidFill>
              </a:rPr>
              <a:t>Правила</a:t>
            </a:r>
            <a:r>
              <a:rPr lang="ru-RU" sz="2400" b="1" dirty="0">
                <a:solidFill>
                  <a:schemeClr val="tx2"/>
                </a:solidFill>
              </a:rPr>
              <a:t>:</a:t>
            </a: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У вас есть </a:t>
            </a:r>
            <a:r>
              <a:rPr lang="ru-RU" sz="2400" b="1" dirty="0">
                <a:solidFill>
                  <a:schemeClr val="tx2"/>
                </a:solidFill>
              </a:rPr>
              <a:t>5</a:t>
            </a:r>
            <a:r>
              <a:rPr lang="ru-RU" sz="2400" b="1" dirty="0" smtClean="0">
                <a:solidFill>
                  <a:schemeClr val="tx2"/>
                </a:solidFill>
              </a:rPr>
              <a:t> минут.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Каждое правильно составленное слово — это 0,5 </a:t>
            </a:r>
            <a:r>
              <a:rPr lang="ru-RU" sz="2400" b="1" dirty="0" smtClean="0">
                <a:solidFill>
                  <a:schemeClr val="tx2"/>
                </a:solidFill>
              </a:rPr>
              <a:t>балла.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Слова должны быть существующими в русском </a:t>
            </a:r>
            <a:r>
              <a:rPr lang="ru-RU" sz="2400" b="1" dirty="0" smtClean="0">
                <a:solidFill>
                  <a:schemeClr val="tx2"/>
                </a:solidFill>
              </a:rPr>
              <a:t>языке.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r>
              <a:rPr lang="ru-RU" sz="2400" b="1" dirty="0">
                <a:solidFill>
                  <a:schemeClr val="tx2"/>
                </a:solidFill>
              </a:rPr>
              <a:t>Можно использовать любые части </a:t>
            </a:r>
            <a:r>
              <a:rPr lang="ru-RU" sz="2400" b="1" dirty="0" smtClean="0">
                <a:solidFill>
                  <a:schemeClr val="tx2"/>
                </a:solidFill>
              </a:rPr>
              <a:t>речи.</a:t>
            </a:r>
            <a:endParaRPr lang="ru-RU" sz="2400" b="1" dirty="0">
              <a:solidFill>
                <a:schemeClr val="tx2"/>
              </a:solidFill>
            </a:endParaRPr>
          </a:p>
          <a:p>
            <a:pPr algn="ctr"/>
            <a:endParaRPr lang="ru-RU" sz="6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835696" y="260648"/>
            <a:ext cx="7560519" cy="1412776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Знатоки информатики - 2026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02" t="22135" r="20206" b="18489"/>
          <a:stretch/>
        </p:blipFill>
        <p:spPr bwMode="auto">
          <a:xfrm>
            <a:off x="4139952" y="2363366"/>
            <a:ext cx="480653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-396552" y="4298404"/>
            <a:ext cx="5128279" cy="2177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СПАСИБО </a:t>
            </a:r>
          </a:p>
          <a:p>
            <a:r>
              <a:rPr lang="ru-RU" sz="5400" dirty="0" smtClean="0"/>
              <a:t>ЗА </a:t>
            </a:r>
          </a:p>
          <a:p>
            <a:r>
              <a:rPr lang="ru-RU" sz="5400" dirty="0" smtClean="0"/>
              <a:t>УЧАСТИЕ!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3115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132856"/>
            <a:ext cx="4896544" cy="417646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3.	Скажи мне, какой у тебя компьютер, и я скажу, кто ты</a:t>
            </a:r>
            <a:r>
              <a:rPr lang="ru-RU" sz="4800" b="1" dirty="0" smtClean="0">
                <a:solidFill>
                  <a:schemeClr val="tx2"/>
                </a:solidFill>
              </a:rPr>
              <a:t>.</a:t>
            </a:r>
            <a:endParaRPr lang="ru-RU" sz="4800" b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C:\Users\Юлия\Downloads\79118e7e069611f1848e6ab47642f0cd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44"/>
          <a:stretch/>
        </p:blipFill>
        <p:spPr bwMode="auto">
          <a:xfrm>
            <a:off x="539551" y="2276872"/>
            <a:ext cx="338239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2132856"/>
            <a:ext cx="4464496" cy="417646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4.	Бит килобайт бережёт.</a:t>
            </a:r>
          </a:p>
          <a:p>
            <a:endParaRPr lang="ru-RU" dirty="0"/>
          </a:p>
        </p:txBody>
      </p:sp>
      <p:pic>
        <p:nvPicPr>
          <p:cNvPr id="4098" name="Picture 2" descr="C:\Users\Юлия\Downloads\fc338986069611f1a23c062c32a6c45a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"/>
          <a:stretch/>
        </p:blipFill>
        <p:spPr bwMode="auto">
          <a:xfrm>
            <a:off x="539552" y="1931439"/>
            <a:ext cx="4084712" cy="377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2132856"/>
            <a:ext cx="4824536" cy="417646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5.	Подаренному компьютеру в системный блок не заглядывают.</a:t>
            </a:r>
          </a:p>
          <a:p>
            <a:endParaRPr lang="ru-RU" sz="2800" dirty="0"/>
          </a:p>
        </p:txBody>
      </p:sp>
      <p:pic>
        <p:nvPicPr>
          <p:cNvPr id="5122" name="Picture 2" descr="C:\Users\Юлия\Downloads\6f2fb965069711f1904f42e2c73ce582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"/>
          <a:stretch/>
        </p:blipFill>
        <p:spPr bwMode="auto">
          <a:xfrm>
            <a:off x="395536" y="2085845"/>
            <a:ext cx="3460679" cy="314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2132856"/>
            <a:ext cx="4464496" cy="417646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6.	Программа программиста боится.</a:t>
            </a:r>
          </a:p>
          <a:p>
            <a:endParaRPr lang="ru-RU" dirty="0"/>
          </a:p>
        </p:txBody>
      </p:sp>
      <p:pic>
        <p:nvPicPr>
          <p:cNvPr id="6147" name="Picture 3" descr="C:\Users\Юлия\Downloads\ae767161069711f1bb3d26f292196a99 (1)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9"/>
          <a:stretch/>
        </p:blipFill>
        <p:spPr bwMode="auto">
          <a:xfrm>
            <a:off x="395536" y="2276872"/>
            <a:ext cx="3652664" cy="342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7200800" cy="1368152"/>
          </a:xfrm>
        </p:spPr>
        <p:txBody>
          <a:bodyPr>
            <a:noAutofit/>
          </a:bodyPr>
          <a:lstStyle/>
          <a:p>
            <a:pPr algn="ctr"/>
            <a:r>
              <a:rPr lang="ru-RU" sz="4400" b="0" dirty="0"/>
              <a:t> </a:t>
            </a:r>
            <a:r>
              <a:rPr lang="ru-RU" sz="4400" dirty="0" smtClean="0"/>
              <a:t>Алгоритмы</a:t>
            </a:r>
            <a:r>
              <a:rPr lang="ru-RU" sz="4400" dirty="0"/>
              <a:t> народной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мудрости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2132856"/>
            <a:ext cx="4248472" cy="417646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7.	Что напечатано принтером, не удалить и ножом.</a:t>
            </a:r>
          </a:p>
          <a:p>
            <a:endParaRPr lang="ru-RU" dirty="0"/>
          </a:p>
        </p:txBody>
      </p:sp>
      <p:pic>
        <p:nvPicPr>
          <p:cNvPr id="7170" name="Picture 2" descr="C:\Users\Юлия\Downloads\e8812351069711f199c0ea1bcbe172fd.jf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3"/>
          <a:stretch/>
        </p:blipFill>
        <p:spPr bwMode="auto">
          <a:xfrm>
            <a:off x="362698" y="2204864"/>
            <a:ext cx="4156720" cy="381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5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495</TotalTime>
  <Words>1057</Words>
  <Application>Microsoft Office PowerPoint</Application>
  <PresentationFormat>Экран (4:3)</PresentationFormat>
  <Paragraphs>189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Тема1</vt:lpstr>
      <vt:lpstr>Знатоки информатики - 2026</vt:lpstr>
      <vt:lpstr>Цифровая идентичность 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 Алгоритмы народной  мудрости</vt:lpstr>
      <vt:lpstr>«Шифровальный центр» Шифр Цезаря (сдвиг на 3 буквы)  </vt:lpstr>
      <vt:lpstr>«Шифровальный центр» Шифр Цезаря (сдвиг на 3 буквы)  </vt:lpstr>
      <vt:lpstr>«Шифровальный центр» АЗБУКА МОРЗЕ </vt:lpstr>
      <vt:lpstr>«Шифровальный центр» АЗБУКА МОРЗЕ </vt:lpstr>
      <vt:lpstr>«МАСТЕР IT-ПОИСКА» </vt:lpstr>
      <vt:lpstr>«МАСТЕР IT-ПОИСКА» </vt:lpstr>
      <vt:lpstr>«МАСТЕР IT-ПОИСКА» </vt:lpstr>
      <vt:lpstr>«МАСТЕР IT-ПОИСКА» </vt:lpstr>
      <vt:lpstr>«МАСТЕР IT-ПОИСКА» </vt:lpstr>
      <vt:lpstr>«МАСТЕР IT-ПОИСКА» </vt:lpstr>
      <vt:lpstr>«МАСТЕР IT-ПОИСКА» </vt:lpstr>
      <vt:lpstr>«МАСТЕР IT-ПОИСКА» </vt:lpstr>
      <vt:lpstr>«МАСТЕР IT-ПОИСКА» </vt:lpstr>
      <vt:lpstr>Код Безопасности</vt:lpstr>
      <vt:lpstr>Академия открытий</vt:lpstr>
      <vt:lpstr>Академия открытий</vt:lpstr>
      <vt:lpstr>Презентация PowerPoint</vt:lpstr>
      <vt:lpstr>Академия открытий</vt:lpstr>
      <vt:lpstr>Академия открытий</vt:lpstr>
      <vt:lpstr>Академия открытий</vt:lpstr>
      <vt:lpstr>Презентация PowerPoint</vt:lpstr>
      <vt:lpstr>Презентация PowerPoint</vt:lpstr>
      <vt:lpstr>Академия открытий</vt:lpstr>
      <vt:lpstr>Академия открытий</vt:lpstr>
      <vt:lpstr>Словесный Байт-код </vt:lpstr>
      <vt:lpstr>Знатоки информатики - 2026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Знатоки информатики - 2026</dc:title>
  <dc:creator>Юлия</dc:creator>
  <cp:lastModifiedBy>Юлия</cp:lastModifiedBy>
  <cp:revision>30</cp:revision>
  <dcterms:created xsi:type="dcterms:W3CDTF">2026-02-10T14:49:33Z</dcterms:created>
  <dcterms:modified xsi:type="dcterms:W3CDTF">2026-02-11T17:54:20Z</dcterms:modified>
</cp:coreProperties>
</file>